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1" r:id="rId4"/>
    <p:sldId id="282" r:id="rId5"/>
    <p:sldId id="279" r:id="rId6"/>
    <p:sldId id="278" r:id="rId7"/>
    <p:sldId id="275" r:id="rId8"/>
    <p:sldId id="284" r:id="rId9"/>
    <p:sldId id="273" r:id="rId10"/>
    <p:sldId id="283" r:id="rId11"/>
    <p:sldId id="280"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005493"/>
    <a:srgbClr val="FF40FF"/>
    <a:srgbClr val="929000"/>
    <a:srgbClr val="00FB92"/>
    <a:srgbClr val="011893"/>
    <a:srgbClr val="00FDFF"/>
    <a:srgbClr val="929292"/>
    <a:srgbClr val="FF9300"/>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575A-5E7E-1446-FF73-D9A84A7C0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27CF5-242F-EBA2-152D-B8F7BF73C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4D53E-B6E1-B02C-2EEA-855687F3AFE1}"/>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A5BE7DB2-B4D5-887A-84D6-EFFEBEDAB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03770-C1D4-4AC0-CFBA-49B2FF163654}"/>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391104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FB86-CCFF-6934-A812-CA3B5EB27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1BD48F-80D8-C416-0637-496A5A140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4B744-AAE0-4934-0380-796C1BA18191}"/>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B182E85B-2234-A090-33D0-EA86A59A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88BF3-60EC-88D0-AD90-266E3A0FC098}"/>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334351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664F6-FE74-4945-2B1F-0406E8C88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B16F0A-30A0-8C80-96E6-6553A12EEA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694DB-D579-0EE5-55A7-4BA4170B4150}"/>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6E89BB6E-FE44-44F0-99AD-36D863647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31441-D9DE-3594-B3F1-3EA9C3CE1955}"/>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376331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635A-2267-5E4B-F1B2-4A1826E02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05490A-5640-A162-E7E6-A44D47792E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B720E-D943-5230-199E-3DDB20F1A591}"/>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D5210D6B-3E91-3DF2-351A-70F918E18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50813-E6B4-F942-3860-3AA4A21D3A26}"/>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237960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21D4-018F-0D94-143A-AE682AFF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F2A91-3FF1-5310-7D4E-7104823FE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693C8-180C-136A-EC92-8CF4536001F8}"/>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18BF94EB-9341-5126-28BC-326305B9C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A3504-DC61-F511-ED08-8C5EE102EC3B}"/>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37875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498F-4462-416C-8545-33764B694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55821-E7E7-2CA7-E36B-140853D68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B5E12-3370-5266-0841-FC79850A3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7258F-CD49-F1CB-4390-C26BEAF42DD1}"/>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6" name="Footer Placeholder 5">
            <a:extLst>
              <a:ext uri="{FF2B5EF4-FFF2-40B4-BE49-F238E27FC236}">
                <a16:creationId xmlns:a16="http://schemas.microsoft.com/office/drawing/2014/main" id="{95B894E5-31AF-885C-97C7-E1E8128DB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748CA-F153-5089-47FD-B9447263C7F5}"/>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54809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C07-E9CA-A624-24F2-5E7C5D7F8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1E030-3148-34DA-15A1-93FCEC48A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F5E6C-1C86-CFA3-EB68-5A9E9AF19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E74F05-7A3C-68D1-F9A0-0B1DA7022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8F1BB-EBBE-E830-6991-BECAEED4C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6E5976-D144-FC26-CB4C-D12680B7727F}"/>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8" name="Footer Placeholder 7">
            <a:extLst>
              <a:ext uri="{FF2B5EF4-FFF2-40B4-BE49-F238E27FC236}">
                <a16:creationId xmlns:a16="http://schemas.microsoft.com/office/drawing/2014/main" id="{D300B935-9A35-EFF4-4D42-43495B273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58C49D-6D21-97C4-8892-C5950F985DDC}"/>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230842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D038-2FF9-EBE2-BC8A-CB24C2D1C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09525C-D917-5090-FE3B-D803CF575738}"/>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4" name="Footer Placeholder 3">
            <a:extLst>
              <a:ext uri="{FF2B5EF4-FFF2-40B4-BE49-F238E27FC236}">
                <a16:creationId xmlns:a16="http://schemas.microsoft.com/office/drawing/2014/main" id="{012BE6BF-4A7F-1299-8CAE-24A7687A5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96BF6C-CD7F-F0AB-267A-21E88A168C61}"/>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109207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56C41-899E-F69E-C300-73984F8D3049}"/>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3" name="Footer Placeholder 2">
            <a:extLst>
              <a:ext uri="{FF2B5EF4-FFF2-40B4-BE49-F238E27FC236}">
                <a16:creationId xmlns:a16="http://schemas.microsoft.com/office/drawing/2014/main" id="{F40DC1FC-09B0-E1AB-355D-5522B2697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52B9A-EDD0-2930-C1CF-F13993B59BF2}"/>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167263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3C9-B97D-E107-BB11-9C81576E2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264DC-FA21-4C1C-E789-5BF60DB2B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25F5C2-913F-87E0-75A6-484EFEFAF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B26B3-4802-1283-5D6D-BDA04EEA20E6}"/>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6" name="Footer Placeholder 5">
            <a:extLst>
              <a:ext uri="{FF2B5EF4-FFF2-40B4-BE49-F238E27FC236}">
                <a16:creationId xmlns:a16="http://schemas.microsoft.com/office/drawing/2014/main" id="{B02B556A-C2C8-8A9C-265B-C2725322B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2342B-AA7F-1664-AB91-F4B00F4BE625}"/>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279989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F76B-F138-0D68-379F-BA2B59BED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95750-414D-25F2-3626-4DDF41E85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CB70A4-0EA4-3485-CE6E-3C87E73C1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4B42E-256D-69B2-51DC-7B305F4876EB}"/>
              </a:ext>
            </a:extLst>
          </p:cNvPr>
          <p:cNvSpPr>
            <a:spLocks noGrp="1"/>
          </p:cNvSpPr>
          <p:nvPr>
            <p:ph type="dt" sz="half" idx="10"/>
          </p:nvPr>
        </p:nvSpPr>
        <p:spPr/>
        <p:txBody>
          <a:bodyPr/>
          <a:lstStyle/>
          <a:p>
            <a:fld id="{4AA5C6A4-0B4D-42BA-8942-7F89A54CBE16}" type="datetimeFigureOut">
              <a:rPr lang="en-US" smtClean="0"/>
              <a:t>9/24/2024</a:t>
            </a:fld>
            <a:endParaRPr lang="en-US"/>
          </a:p>
        </p:txBody>
      </p:sp>
      <p:sp>
        <p:nvSpPr>
          <p:cNvPr id="6" name="Footer Placeholder 5">
            <a:extLst>
              <a:ext uri="{FF2B5EF4-FFF2-40B4-BE49-F238E27FC236}">
                <a16:creationId xmlns:a16="http://schemas.microsoft.com/office/drawing/2014/main" id="{DC2DFECD-193B-B57A-2D4E-F2817E941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DBF09-20A6-92EA-FD83-05B0D2B9281A}"/>
              </a:ext>
            </a:extLst>
          </p:cNvPr>
          <p:cNvSpPr>
            <a:spLocks noGrp="1"/>
          </p:cNvSpPr>
          <p:nvPr>
            <p:ph type="sldNum" sz="quarter" idx="12"/>
          </p:nvPr>
        </p:nvSpPr>
        <p:spPr/>
        <p:txBody>
          <a:bodyPr/>
          <a:lstStyle/>
          <a:p>
            <a:fld id="{F534FB13-D764-4085-AF29-565AA19CDE82}" type="slidenum">
              <a:rPr lang="en-US" smtClean="0"/>
              <a:t>‹#›</a:t>
            </a:fld>
            <a:endParaRPr lang="en-US"/>
          </a:p>
        </p:txBody>
      </p:sp>
    </p:spTree>
    <p:extLst>
      <p:ext uri="{BB962C8B-B14F-4D97-AF65-F5344CB8AC3E}">
        <p14:creationId xmlns:p14="http://schemas.microsoft.com/office/powerpoint/2010/main" val="428849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8AF89-3ECD-ECB1-C4BA-56E265469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DE33C6-ACED-5C3B-D1C5-AEF018367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5E613-50D5-9318-06F8-9A8F94B01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5C6A4-0B4D-42BA-8942-7F89A54CBE16}" type="datetimeFigureOut">
              <a:rPr lang="en-US" smtClean="0"/>
              <a:t>9/24/2024</a:t>
            </a:fld>
            <a:endParaRPr lang="en-US"/>
          </a:p>
        </p:txBody>
      </p:sp>
      <p:sp>
        <p:nvSpPr>
          <p:cNvPr id="5" name="Footer Placeholder 4">
            <a:extLst>
              <a:ext uri="{FF2B5EF4-FFF2-40B4-BE49-F238E27FC236}">
                <a16:creationId xmlns:a16="http://schemas.microsoft.com/office/drawing/2014/main" id="{C042554B-8A76-6E1A-BAE0-FD454F5D6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4AF234-F21C-54F1-8029-B821DDFEC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4FB13-D764-4085-AF29-565AA19CDE82}" type="slidenum">
              <a:rPr lang="en-US" smtClean="0"/>
              <a:t>‹#›</a:t>
            </a:fld>
            <a:endParaRPr lang="en-US"/>
          </a:p>
        </p:txBody>
      </p:sp>
    </p:spTree>
    <p:extLst>
      <p:ext uri="{BB962C8B-B14F-4D97-AF65-F5344CB8AC3E}">
        <p14:creationId xmlns:p14="http://schemas.microsoft.com/office/powerpoint/2010/main" val="152462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61FF04-779F-A4D6-04B1-F2328A40B8E8}"/>
              </a:ext>
            </a:extLst>
          </p:cNvPr>
          <p:cNvSpPr>
            <a:spLocks noGrp="1"/>
          </p:cNvSpPr>
          <p:nvPr>
            <p:ph type="ctrTitle"/>
          </p:nvPr>
        </p:nvSpPr>
        <p:spPr>
          <a:xfrm>
            <a:off x="1524000" y="4063296"/>
            <a:ext cx="9144000" cy="1152663"/>
          </a:xfrm>
        </p:spPr>
        <p:txBody>
          <a:bodyPr anchor="ctr">
            <a:normAutofit/>
          </a:bodyPr>
          <a:lstStyle/>
          <a:p>
            <a:r>
              <a:rPr lang="en-US" sz="4400"/>
              <a:t>LVTGA Ryan White Part A CQM Meeting</a:t>
            </a:r>
          </a:p>
        </p:txBody>
      </p:sp>
      <p:sp>
        <p:nvSpPr>
          <p:cNvPr id="3" name="Subtitle 2">
            <a:extLst>
              <a:ext uri="{FF2B5EF4-FFF2-40B4-BE49-F238E27FC236}">
                <a16:creationId xmlns:a16="http://schemas.microsoft.com/office/drawing/2014/main" id="{D6921709-6BA8-2F9F-F421-B341FEFAFC9B}"/>
              </a:ext>
            </a:extLst>
          </p:cNvPr>
          <p:cNvSpPr>
            <a:spLocks noGrp="1"/>
          </p:cNvSpPr>
          <p:nvPr>
            <p:ph type="subTitle" idx="1"/>
          </p:nvPr>
        </p:nvSpPr>
        <p:spPr>
          <a:xfrm>
            <a:off x="1524000" y="5329534"/>
            <a:ext cx="9144000" cy="646785"/>
          </a:xfrm>
        </p:spPr>
        <p:txBody>
          <a:bodyPr>
            <a:normAutofit/>
          </a:bodyPr>
          <a:lstStyle/>
          <a:p>
            <a:r>
              <a:rPr lang="en-US"/>
              <a:t>September 24, 2024 </a:t>
            </a:r>
          </a:p>
        </p:txBody>
      </p:sp>
      <p:pic>
        <p:nvPicPr>
          <p:cNvPr id="5" name="Picture 4" descr="Text&#10;&#10;Description automatically generated">
            <a:extLst>
              <a:ext uri="{FF2B5EF4-FFF2-40B4-BE49-F238E27FC236}">
                <a16:creationId xmlns:a16="http://schemas.microsoft.com/office/drawing/2014/main" id="{913BCDF8-2899-2205-5230-A6A16DFC6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596" y="1938634"/>
            <a:ext cx="3217333" cy="102738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F132179-2D05-4752-4F59-83CEB3041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742" y="5831811"/>
            <a:ext cx="932872" cy="932872"/>
          </a:xfrm>
          <a:prstGeom prst="rect">
            <a:avLst/>
          </a:prstGeom>
        </p:spPr>
      </p:pic>
    </p:spTree>
    <p:extLst>
      <p:ext uri="{BB962C8B-B14F-4D97-AF65-F5344CB8AC3E}">
        <p14:creationId xmlns:p14="http://schemas.microsoft.com/office/powerpoint/2010/main" val="1526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82B8-4806-101F-8939-B51C9AD13F7F}"/>
              </a:ext>
            </a:extLst>
          </p:cNvPr>
          <p:cNvSpPr>
            <a:spLocks noGrp="1"/>
          </p:cNvSpPr>
          <p:nvPr>
            <p:ph type="title"/>
          </p:nvPr>
        </p:nvSpPr>
        <p:spPr/>
        <p:txBody>
          <a:bodyPr/>
          <a:lstStyle/>
          <a:p>
            <a:r>
              <a:rPr lang="en-US" b="1" dirty="0"/>
              <a:t>Agency Enrollment Status Definitions</a:t>
            </a:r>
          </a:p>
        </p:txBody>
      </p:sp>
      <p:sp>
        <p:nvSpPr>
          <p:cNvPr id="3" name="Content Placeholder 2">
            <a:extLst>
              <a:ext uri="{FF2B5EF4-FFF2-40B4-BE49-F238E27FC236}">
                <a16:creationId xmlns:a16="http://schemas.microsoft.com/office/drawing/2014/main" id="{96FC79B4-DF42-5E10-B575-7EE56AB0F6EC}"/>
              </a:ext>
            </a:extLst>
          </p:cNvPr>
          <p:cNvSpPr>
            <a:spLocks noGrp="1"/>
          </p:cNvSpPr>
          <p:nvPr>
            <p:ph idx="1"/>
          </p:nvPr>
        </p:nvSpPr>
        <p:spPr/>
        <p:txBody>
          <a:bodyPr>
            <a:normAutofit fontScale="62500" lnSpcReduction="20000"/>
          </a:bodyPr>
          <a:lstStyle/>
          <a:p>
            <a:pPr rtl="0"/>
            <a:r>
              <a:rPr lang="en-US" b="1" dirty="0">
                <a:effectLst/>
              </a:rPr>
              <a:t>Active</a:t>
            </a:r>
            <a:r>
              <a:rPr lang="en-US" dirty="0">
                <a:effectLst/>
              </a:rPr>
              <a:t> means a client is eligible and receiving services.</a:t>
            </a:r>
          </a:p>
          <a:p>
            <a:pPr rtl="0"/>
            <a:r>
              <a:rPr lang="en-US" b="1" dirty="0">
                <a:effectLst/>
              </a:rPr>
              <a:t>Inactive/Case Closed- </a:t>
            </a:r>
            <a:r>
              <a:rPr lang="en-US" dirty="0">
                <a:effectLst/>
              </a:rPr>
              <a:t>is for when a client stops coming to your agency and after you have completed your agency’s outreach attempts to retain that client in care, or you are notified by the client that they no longer need your agency’s services.</a:t>
            </a:r>
          </a:p>
          <a:p>
            <a:pPr rtl="0"/>
            <a:r>
              <a:rPr lang="en-US" b="1" dirty="0">
                <a:effectLst/>
              </a:rPr>
              <a:t>Incarcerated</a:t>
            </a:r>
            <a:r>
              <a:rPr lang="en-US" dirty="0">
                <a:effectLst/>
              </a:rPr>
              <a:t> – this option is most often used when your agency is notified that a client identifies as incarcerated.  Some agencies treat this option differently depending on their funding and population needs. If you are unsure, check with your agencies policies and protocols.</a:t>
            </a:r>
          </a:p>
          <a:p>
            <a:pPr rtl="0"/>
            <a:r>
              <a:rPr lang="en-US" b="1" dirty="0">
                <a:effectLst/>
              </a:rPr>
              <a:t>Referred or Discharged </a:t>
            </a:r>
            <a:r>
              <a:rPr lang="en-US" dirty="0">
                <a:effectLst/>
              </a:rPr>
              <a:t>– This should be selected when a client is referred to another provider, maybe to another Ryan White Agency to meet their needs or have been discharged from your agencies services because they have completed their program and no longer need your agencies services.</a:t>
            </a:r>
          </a:p>
          <a:p>
            <a:pPr rtl="0"/>
            <a:r>
              <a:rPr lang="en-US" b="1" dirty="0">
                <a:effectLst/>
              </a:rPr>
              <a:t>Relocated – </a:t>
            </a:r>
            <a:r>
              <a:rPr lang="en-US" dirty="0">
                <a:effectLst/>
              </a:rPr>
              <a:t>is when a client has moved and is no longer receiving services from your agency, often when a client moves outside of your agency’s service area.</a:t>
            </a:r>
          </a:p>
          <a:p>
            <a:pPr rtl="0"/>
            <a:r>
              <a:rPr lang="en-US" b="1" dirty="0">
                <a:effectLst/>
              </a:rPr>
              <a:t>Removed</a:t>
            </a:r>
            <a:r>
              <a:rPr lang="en-US" dirty="0">
                <a:effectLst/>
              </a:rPr>
              <a:t> – is for when a client has violated your agency’s rules or conduct requirements and has essentially been fired as a client with your agency.</a:t>
            </a:r>
          </a:p>
          <a:p>
            <a:pPr rtl="0"/>
            <a:r>
              <a:rPr lang="en-US" dirty="0">
                <a:effectLst/>
              </a:rPr>
              <a:t>“</a:t>
            </a:r>
            <a:r>
              <a:rPr lang="en-US" b="1" dirty="0">
                <a:effectLst/>
              </a:rPr>
              <a:t>Mini-Mod</a:t>
            </a:r>
            <a:r>
              <a:rPr lang="en-US" dirty="0">
                <a:effectLst/>
              </a:rPr>
              <a:t>” is only available for clients that are not RWPA eligible (EHE Applications). This will allow the user to update Demographics, Race/Ethnicity, Diagnosis, Labs, Services, Medications (Poverty, Insurance &amp; Annual Screenings). This allows for the collection of data elements needed for RSR. </a:t>
            </a:r>
          </a:p>
        </p:txBody>
      </p:sp>
    </p:spTree>
    <p:extLst>
      <p:ext uri="{BB962C8B-B14F-4D97-AF65-F5344CB8AC3E}">
        <p14:creationId xmlns:p14="http://schemas.microsoft.com/office/powerpoint/2010/main" val="246193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Freeform: Shape 104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Shape 105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8" name="Isosceles Triangle 105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able&#10;&#10;Description automatically generated with medium confidence">
            <a:extLst>
              <a:ext uri="{FF2B5EF4-FFF2-40B4-BE49-F238E27FC236}">
                <a16:creationId xmlns:a16="http://schemas.microsoft.com/office/drawing/2014/main" id="{8281B49E-4B7B-E433-16F0-21FB6BD9FA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0202" y="643467"/>
            <a:ext cx="763159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0" name="Isosceles Triangle 105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93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9101-C6EF-80E4-29D6-2CD6CF87A4C7}"/>
              </a:ext>
            </a:extLst>
          </p:cNvPr>
          <p:cNvSpPr>
            <a:spLocks noGrp="1"/>
          </p:cNvSpPr>
          <p:nvPr>
            <p:ph type="title"/>
          </p:nvPr>
        </p:nvSpPr>
        <p:spPr/>
        <p:txBody>
          <a:bodyPr/>
          <a:lstStyle/>
          <a:p>
            <a:r>
              <a:rPr lang="en-US" b="1" dirty="0"/>
              <a:t>Upcoming Reminders</a:t>
            </a:r>
          </a:p>
        </p:txBody>
      </p:sp>
      <p:sp>
        <p:nvSpPr>
          <p:cNvPr id="3" name="Content Placeholder 2">
            <a:extLst>
              <a:ext uri="{FF2B5EF4-FFF2-40B4-BE49-F238E27FC236}">
                <a16:creationId xmlns:a16="http://schemas.microsoft.com/office/drawing/2014/main" id="{3C97315D-C17D-0E8D-6564-726DDA614D4D}"/>
              </a:ext>
            </a:extLst>
          </p:cNvPr>
          <p:cNvSpPr>
            <a:spLocks noGrp="1"/>
          </p:cNvSpPr>
          <p:nvPr>
            <p:ph idx="1"/>
          </p:nvPr>
        </p:nvSpPr>
        <p:spPr/>
        <p:txBody>
          <a:bodyPr/>
          <a:lstStyle/>
          <a:p>
            <a:r>
              <a:rPr lang="en-US" dirty="0"/>
              <a:t>Miro – CQM SWOT Analysis</a:t>
            </a:r>
          </a:p>
          <a:p>
            <a:r>
              <a:rPr lang="en-US" dirty="0"/>
              <a:t>Q3 Capacity Building Sessions Upon Request</a:t>
            </a:r>
          </a:p>
          <a:p>
            <a:r>
              <a:rPr lang="en-US" dirty="0"/>
              <a:t>CQM Cycle 2 QIP Proposal Discussion</a:t>
            </a:r>
          </a:p>
          <a:p>
            <a:r>
              <a:rPr lang="en-US" dirty="0"/>
              <a:t>CQM Meeting - Tuesday, October 29, 2024 </a:t>
            </a:r>
          </a:p>
          <a:p>
            <a:r>
              <a:rPr lang="en-US" dirty="0"/>
              <a:t>Organizational Assessment </a:t>
            </a:r>
          </a:p>
        </p:txBody>
      </p:sp>
    </p:spTree>
    <p:extLst>
      <p:ext uri="{BB962C8B-B14F-4D97-AF65-F5344CB8AC3E}">
        <p14:creationId xmlns:p14="http://schemas.microsoft.com/office/powerpoint/2010/main" val="160135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791E64-23C7-36B1-F9BA-89C8C2BBB996}"/>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b="1">
                <a:solidFill>
                  <a:schemeClr val="bg1">
                    <a:lumMod val="95000"/>
                    <a:lumOff val="5000"/>
                  </a:schemeClr>
                </a:solidFill>
              </a:rPr>
              <a:t>Questions</a:t>
            </a:r>
            <a:endParaRPr lang="en-US" sz="5400" b="1" dirty="0">
              <a:solidFill>
                <a:schemeClr val="bg1">
                  <a:lumMod val="95000"/>
                  <a:lumOff val="5000"/>
                </a:schemeClr>
              </a:solidFill>
            </a:endParaRPr>
          </a:p>
        </p:txBody>
      </p:sp>
    </p:spTree>
    <p:extLst>
      <p:ext uri="{BB962C8B-B14F-4D97-AF65-F5344CB8AC3E}">
        <p14:creationId xmlns:p14="http://schemas.microsoft.com/office/powerpoint/2010/main" val="978841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84EBD08-9D04-B2FF-CC98-382A02A6C5FF}"/>
              </a:ext>
            </a:extLst>
          </p:cNvPr>
          <p:cNvSpPr txBox="1">
            <a:spLocks/>
          </p:cNvSpPr>
          <p:nvPr/>
        </p:nvSpPr>
        <p:spPr>
          <a:xfrm>
            <a:off x="-324012" y="-31487"/>
            <a:ext cx="8938634" cy="1005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Single Points of Contact (</a:t>
            </a:r>
            <a:r>
              <a:rPr lang="en-US" sz="4800" b="1" dirty="0" err="1"/>
              <a:t>SPoC</a:t>
            </a:r>
            <a:r>
              <a:rPr lang="en-US" sz="4800" b="1" dirty="0"/>
              <a:t>)</a:t>
            </a:r>
          </a:p>
        </p:txBody>
      </p:sp>
      <p:sp>
        <p:nvSpPr>
          <p:cNvPr id="8" name="TextBox 7">
            <a:extLst>
              <a:ext uri="{FF2B5EF4-FFF2-40B4-BE49-F238E27FC236}">
                <a16:creationId xmlns:a16="http://schemas.microsoft.com/office/drawing/2014/main" id="{C96B6E2C-D7E1-34D6-248A-98BCDE9ACC04}"/>
              </a:ext>
            </a:extLst>
          </p:cNvPr>
          <p:cNvSpPr txBox="1"/>
          <p:nvPr/>
        </p:nvSpPr>
        <p:spPr>
          <a:xfrm>
            <a:off x="562978" y="931413"/>
            <a:ext cx="1002710" cy="523220"/>
          </a:xfrm>
          <a:prstGeom prst="rect">
            <a:avLst/>
          </a:prstGeom>
          <a:noFill/>
        </p:spPr>
        <p:txBody>
          <a:bodyPr wrap="none" rtlCol="0">
            <a:spAutoFit/>
          </a:bodyPr>
          <a:lstStyle/>
          <a:p>
            <a:r>
              <a:rPr lang="en-US" sz="2800" b="1" dirty="0">
                <a:solidFill>
                  <a:srgbClr val="2F5597"/>
                </a:solidFill>
              </a:rPr>
              <a:t>AFAN</a:t>
            </a:r>
          </a:p>
        </p:txBody>
      </p:sp>
      <p:sp>
        <p:nvSpPr>
          <p:cNvPr id="10" name="TextBox 9">
            <a:extLst>
              <a:ext uri="{FF2B5EF4-FFF2-40B4-BE49-F238E27FC236}">
                <a16:creationId xmlns:a16="http://schemas.microsoft.com/office/drawing/2014/main" id="{EE8B3EEE-A080-F71C-6A4E-10FB70182C47}"/>
              </a:ext>
            </a:extLst>
          </p:cNvPr>
          <p:cNvSpPr txBox="1"/>
          <p:nvPr/>
        </p:nvSpPr>
        <p:spPr>
          <a:xfrm>
            <a:off x="658678" y="1713827"/>
            <a:ext cx="867481" cy="707886"/>
          </a:xfrm>
          <a:prstGeom prst="rect">
            <a:avLst/>
          </a:prstGeom>
          <a:noFill/>
        </p:spPr>
        <p:txBody>
          <a:bodyPr wrap="none" rtlCol="0">
            <a:spAutoFit/>
          </a:bodyPr>
          <a:lstStyle/>
          <a:p>
            <a:pPr algn="ctr"/>
            <a:r>
              <a:rPr lang="en-US" sz="2000" b="1" dirty="0"/>
              <a:t>Becky</a:t>
            </a:r>
          </a:p>
          <a:p>
            <a:pPr algn="ctr"/>
            <a:r>
              <a:rPr lang="en-US" sz="2000" b="1" dirty="0"/>
              <a:t>Karina</a:t>
            </a:r>
          </a:p>
        </p:txBody>
      </p:sp>
      <p:pic>
        <p:nvPicPr>
          <p:cNvPr id="12" name="Graphic 11" descr="Postit Notes 3 with solid fill">
            <a:extLst>
              <a:ext uri="{FF2B5EF4-FFF2-40B4-BE49-F238E27FC236}">
                <a16:creationId xmlns:a16="http://schemas.microsoft.com/office/drawing/2014/main" id="{0734DC35-9B4A-2367-A19E-7B3054D6CD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188394">
            <a:off x="200454" y="1165823"/>
            <a:ext cx="1991796" cy="1991796"/>
          </a:xfrm>
          <a:prstGeom prst="rect">
            <a:avLst/>
          </a:prstGeom>
        </p:spPr>
      </p:pic>
      <p:sp>
        <p:nvSpPr>
          <p:cNvPr id="15" name="TextBox 14">
            <a:extLst>
              <a:ext uri="{FF2B5EF4-FFF2-40B4-BE49-F238E27FC236}">
                <a16:creationId xmlns:a16="http://schemas.microsoft.com/office/drawing/2014/main" id="{B5030F19-1B01-6FD1-BE5C-4CA028A9F512}"/>
              </a:ext>
            </a:extLst>
          </p:cNvPr>
          <p:cNvSpPr txBox="1"/>
          <p:nvPr/>
        </p:nvSpPr>
        <p:spPr>
          <a:xfrm>
            <a:off x="2353476" y="946037"/>
            <a:ext cx="793807" cy="523220"/>
          </a:xfrm>
          <a:prstGeom prst="rect">
            <a:avLst/>
          </a:prstGeom>
          <a:noFill/>
        </p:spPr>
        <p:txBody>
          <a:bodyPr wrap="none" rtlCol="0">
            <a:spAutoFit/>
          </a:bodyPr>
          <a:lstStyle/>
          <a:p>
            <a:r>
              <a:rPr lang="en-US" sz="2800" b="1" dirty="0">
                <a:solidFill>
                  <a:srgbClr val="FF7E79"/>
                </a:solidFill>
              </a:rPr>
              <a:t>AHF</a:t>
            </a:r>
          </a:p>
        </p:txBody>
      </p:sp>
      <p:sp>
        <p:nvSpPr>
          <p:cNvPr id="16" name="TextBox 15">
            <a:extLst>
              <a:ext uri="{FF2B5EF4-FFF2-40B4-BE49-F238E27FC236}">
                <a16:creationId xmlns:a16="http://schemas.microsoft.com/office/drawing/2014/main" id="{CA6AB670-7C45-AD01-8FCD-C48562AFCDAE}"/>
              </a:ext>
            </a:extLst>
          </p:cNvPr>
          <p:cNvSpPr txBox="1"/>
          <p:nvPr/>
        </p:nvSpPr>
        <p:spPr>
          <a:xfrm>
            <a:off x="2281345" y="1786557"/>
            <a:ext cx="921214" cy="400110"/>
          </a:xfrm>
          <a:prstGeom prst="rect">
            <a:avLst/>
          </a:prstGeom>
          <a:noFill/>
        </p:spPr>
        <p:txBody>
          <a:bodyPr wrap="none" rtlCol="0">
            <a:spAutoFit/>
          </a:bodyPr>
          <a:lstStyle/>
          <a:p>
            <a:r>
              <a:rPr lang="en-US" sz="2000" b="1" dirty="0"/>
              <a:t>Sandra</a:t>
            </a:r>
          </a:p>
        </p:txBody>
      </p:sp>
      <p:pic>
        <p:nvPicPr>
          <p:cNvPr id="17" name="Graphic 16" descr="Postit Notes 3 with solid fill">
            <a:extLst>
              <a:ext uri="{FF2B5EF4-FFF2-40B4-BE49-F238E27FC236}">
                <a16:creationId xmlns:a16="http://schemas.microsoft.com/office/drawing/2014/main" id="{34E4B644-95E8-F4E3-B8E2-37CDB3C1D8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188394">
            <a:off x="1838754" y="1155908"/>
            <a:ext cx="1991796" cy="1991796"/>
          </a:xfrm>
          <a:prstGeom prst="rect">
            <a:avLst/>
          </a:prstGeom>
        </p:spPr>
      </p:pic>
      <p:sp>
        <p:nvSpPr>
          <p:cNvPr id="18" name="TextBox 17">
            <a:extLst>
              <a:ext uri="{FF2B5EF4-FFF2-40B4-BE49-F238E27FC236}">
                <a16:creationId xmlns:a16="http://schemas.microsoft.com/office/drawing/2014/main" id="{E5E73BD7-0C34-148E-28B8-8C739B29A0BF}"/>
              </a:ext>
            </a:extLst>
          </p:cNvPr>
          <p:cNvSpPr txBox="1"/>
          <p:nvPr/>
        </p:nvSpPr>
        <p:spPr>
          <a:xfrm>
            <a:off x="4017335" y="931413"/>
            <a:ext cx="865943" cy="523220"/>
          </a:xfrm>
          <a:prstGeom prst="rect">
            <a:avLst/>
          </a:prstGeom>
          <a:noFill/>
        </p:spPr>
        <p:txBody>
          <a:bodyPr wrap="none" rtlCol="0">
            <a:spAutoFit/>
          </a:bodyPr>
          <a:lstStyle/>
          <a:p>
            <a:r>
              <a:rPr lang="en-US" sz="2800" b="1" dirty="0">
                <a:solidFill>
                  <a:srgbClr val="73FB79"/>
                </a:solidFill>
              </a:rPr>
              <a:t>AHN</a:t>
            </a:r>
          </a:p>
        </p:txBody>
      </p:sp>
      <p:pic>
        <p:nvPicPr>
          <p:cNvPr id="20" name="Graphic 19" descr="Postit Notes 3 with solid fill">
            <a:extLst>
              <a:ext uri="{FF2B5EF4-FFF2-40B4-BE49-F238E27FC236}">
                <a16:creationId xmlns:a16="http://schemas.microsoft.com/office/drawing/2014/main" id="{A00F9046-CAE2-EE64-1082-38EA04429E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188394">
            <a:off x="3489754" y="1143208"/>
            <a:ext cx="1991796" cy="1991796"/>
          </a:xfrm>
          <a:prstGeom prst="rect">
            <a:avLst/>
          </a:prstGeom>
        </p:spPr>
      </p:pic>
      <p:sp>
        <p:nvSpPr>
          <p:cNvPr id="19" name="TextBox 18">
            <a:extLst>
              <a:ext uri="{FF2B5EF4-FFF2-40B4-BE49-F238E27FC236}">
                <a16:creationId xmlns:a16="http://schemas.microsoft.com/office/drawing/2014/main" id="{87FF0F02-06C2-396C-8278-4041C3F3DAB3}"/>
              </a:ext>
            </a:extLst>
          </p:cNvPr>
          <p:cNvSpPr txBox="1"/>
          <p:nvPr/>
        </p:nvSpPr>
        <p:spPr>
          <a:xfrm>
            <a:off x="3852321" y="1632669"/>
            <a:ext cx="1114408" cy="707886"/>
          </a:xfrm>
          <a:prstGeom prst="rect">
            <a:avLst/>
          </a:prstGeom>
          <a:noFill/>
        </p:spPr>
        <p:txBody>
          <a:bodyPr wrap="none" rtlCol="0">
            <a:spAutoFit/>
          </a:bodyPr>
          <a:lstStyle/>
          <a:p>
            <a:pPr algn="ctr"/>
            <a:r>
              <a:rPr lang="en-US" sz="2000" b="1" dirty="0"/>
              <a:t>Susana</a:t>
            </a:r>
          </a:p>
          <a:p>
            <a:pPr algn="ctr"/>
            <a:r>
              <a:rPr lang="en-US" sz="2000" b="1" dirty="0"/>
              <a:t>Lorianna</a:t>
            </a:r>
          </a:p>
        </p:txBody>
      </p:sp>
      <p:sp>
        <p:nvSpPr>
          <p:cNvPr id="22" name="TextBox 21">
            <a:extLst>
              <a:ext uri="{FF2B5EF4-FFF2-40B4-BE49-F238E27FC236}">
                <a16:creationId xmlns:a16="http://schemas.microsoft.com/office/drawing/2014/main" id="{F0C33636-9739-2CCA-8EC0-2C61B45A4249}"/>
              </a:ext>
            </a:extLst>
          </p:cNvPr>
          <p:cNvSpPr txBox="1"/>
          <p:nvPr/>
        </p:nvSpPr>
        <p:spPr>
          <a:xfrm>
            <a:off x="5655249" y="931413"/>
            <a:ext cx="756938" cy="523220"/>
          </a:xfrm>
          <a:prstGeom prst="rect">
            <a:avLst/>
          </a:prstGeom>
          <a:noFill/>
        </p:spPr>
        <p:txBody>
          <a:bodyPr wrap="none" rtlCol="0">
            <a:spAutoFit/>
          </a:bodyPr>
          <a:lstStyle/>
          <a:p>
            <a:r>
              <a:rPr lang="en-US" sz="2800" b="1" dirty="0">
                <a:solidFill>
                  <a:srgbClr val="00B0F0"/>
                </a:solidFill>
              </a:rPr>
              <a:t>CCC</a:t>
            </a:r>
          </a:p>
        </p:txBody>
      </p:sp>
      <p:pic>
        <p:nvPicPr>
          <p:cNvPr id="23" name="Graphic 22" descr="Postit Notes 3 with solid fill">
            <a:extLst>
              <a:ext uri="{FF2B5EF4-FFF2-40B4-BE49-F238E27FC236}">
                <a16:creationId xmlns:a16="http://schemas.microsoft.com/office/drawing/2014/main" id="{DB283C81-1666-2FD7-13A6-9DED42C53A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88394">
            <a:off x="5140754" y="1155908"/>
            <a:ext cx="1991796" cy="1991796"/>
          </a:xfrm>
          <a:prstGeom prst="rect">
            <a:avLst/>
          </a:prstGeom>
        </p:spPr>
      </p:pic>
      <p:sp>
        <p:nvSpPr>
          <p:cNvPr id="24" name="TextBox 23">
            <a:extLst>
              <a:ext uri="{FF2B5EF4-FFF2-40B4-BE49-F238E27FC236}">
                <a16:creationId xmlns:a16="http://schemas.microsoft.com/office/drawing/2014/main" id="{522411E2-16A0-B99C-75A1-6D51B87A8FF7}"/>
              </a:ext>
            </a:extLst>
          </p:cNvPr>
          <p:cNvSpPr txBox="1"/>
          <p:nvPr/>
        </p:nvSpPr>
        <p:spPr>
          <a:xfrm>
            <a:off x="5678129" y="1798224"/>
            <a:ext cx="765274" cy="400110"/>
          </a:xfrm>
          <a:prstGeom prst="rect">
            <a:avLst/>
          </a:prstGeom>
          <a:noFill/>
        </p:spPr>
        <p:txBody>
          <a:bodyPr wrap="none" rtlCol="0">
            <a:spAutoFit/>
          </a:bodyPr>
          <a:lstStyle/>
          <a:p>
            <a:pPr algn="ctr"/>
            <a:r>
              <a:rPr lang="en-US" sz="2000" b="1" dirty="0"/>
              <a:t>Yendi</a:t>
            </a:r>
          </a:p>
        </p:txBody>
      </p:sp>
      <p:sp>
        <p:nvSpPr>
          <p:cNvPr id="25" name="TextBox 24">
            <a:extLst>
              <a:ext uri="{FF2B5EF4-FFF2-40B4-BE49-F238E27FC236}">
                <a16:creationId xmlns:a16="http://schemas.microsoft.com/office/drawing/2014/main" id="{330E2682-8D76-5B86-73CA-3555489CEBCC}"/>
              </a:ext>
            </a:extLst>
          </p:cNvPr>
          <p:cNvSpPr txBox="1"/>
          <p:nvPr/>
        </p:nvSpPr>
        <p:spPr>
          <a:xfrm>
            <a:off x="7135206" y="931413"/>
            <a:ext cx="1119794" cy="523220"/>
          </a:xfrm>
          <a:prstGeom prst="rect">
            <a:avLst/>
          </a:prstGeom>
          <a:noFill/>
        </p:spPr>
        <p:txBody>
          <a:bodyPr wrap="none" rtlCol="0">
            <a:spAutoFit/>
          </a:bodyPr>
          <a:lstStyle/>
          <a:p>
            <a:r>
              <a:rPr lang="en-US" sz="2800" b="1" dirty="0">
                <a:solidFill>
                  <a:srgbClr val="D883FF"/>
                </a:solidFill>
              </a:rPr>
              <a:t>COMC</a:t>
            </a:r>
          </a:p>
        </p:txBody>
      </p:sp>
      <p:pic>
        <p:nvPicPr>
          <p:cNvPr id="26" name="Graphic 25" descr="Postit Notes 3 with solid fill">
            <a:extLst>
              <a:ext uri="{FF2B5EF4-FFF2-40B4-BE49-F238E27FC236}">
                <a16:creationId xmlns:a16="http://schemas.microsoft.com/office/drawing/2014/main" id="{00A2912B-21ED-3DAB-0A76-1B1A9288D3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188394">
            <a:off x="6791755" y="1143208"/>
            <a:ext cx="1991796" cy="1991796"/>
          </a:xfrm>
          <a:prstGeom prst="rect">
            <a:avLst/>
          </a:prstGeom>
        </p:spPr>
      </p:pic>
      <p:sp>
        <p:nvSpPr>
          <p:cNvPr id="27" name="TextBox 26">
            <a:extLst>
              <a:ext uri="{FF2B5EF4-FFF2-40B4-BE49-F238E27FC236}">
                <a16:creationId xmlns:a16="http://schemas.microsoft.com/office/drawing/2014/main" id="{6F832FA6-E30C-B88D-9AE0-002EE8E5F796}"/>
              </a:ext>
            </a:extLst>
          </p:cNvPr>
          <p:cNvSpPr txBox="1"/>
          <p:nvPr/>
        </p:nvSpPr>
        <p:spPr>
          <a:xfrm>
            <a:off x="7284607" y="1644336"/>
            <a:ext cx="842346" cy="707886"/>
          </a:xfrm>
          <a:prstGeom prst="rect">
            <a:avLst/>
          </a:prstGeom>
          <a:noFill/>
        </p:spPr>
        <p:txBody>
          <a:bodyPr wrap="none" rtlCol="0">
            <a:spAutoFit/>
          </a:bodyPr>
          <a:lstStyle/>
          <a:p>
            <a:pPr algn="ctr"/>
            <a:r>
              <a:rPr lang="en-US" sz="2000" b="1" dirty="0"/>
              <a:t>Josefa</a:t>
            </a:r>
          </a:p>
          <a:p>
            <a:pPr algn="ctr"/>
            <a:r>
              <a:rPr lang="en-US" sz="2000" b="1" dirty="0"/>
              <a:t>Clare</a:t>
            </a:r>
          </a:p>
        </p:txBody>
      </p:sp>
      <p:sp>
        <p:nvSpPr>
          <p:cNvPr id="28" name="TextBox 27">
            <a:extLst>
              <a:ext uri="{FF2B5EF4-FFF2-40B4-BE49-F238E27FC236}">
                <a16:creationId xmlns:a16="http://schemas.microsoft.com/office/drawing/2014/main" id="{5D8AE32F-7C33-EA2F-1F23-29C878DEA80F}"/>
              </a:ext>
            </a:extLst>
          </p:cNvPr>
          <p:cNvSpPr txBox="1"/>
          <p:nvPr/>
        </p:nvSpPr>
        <p:spPr>
          <a:xfrm>
            <a:off x="8816915" y="933337"/>
            <a:ext cx="1244251" cy="523220"/>
          </a:xfrm>
          <a:prstGeom prst="rect">
            <a:avLst/>
          </a:prstGeom>
          <a:noFill/>
        </p:spPr>
        <p:txBody>
          <a:bodyPr wrap="none" rtlCol="0">
            <a:spAutoFit/>
          </a:bodyPr>
          <a:lstStyle/>
          <a:p>
            <a:r>
              <a:rPr lang="en-US" sz="2800" b="1" dirty="0">
                <a:solidFill>
                  <a:srgbClr val="941651"/>
                </a:solidFill>
              </a:rPr>
              <a:t>Dignity</a:t>
            </a:r>
          </a:p>
        </p:txBody>
      </p:sp>
      <p:pic>
        <p:nvPicPr>
          <p:cNvPr id="29" name="Graphic 28" descr="Postit Notes 3 with solid fill">
            <a:extLst>
              <a:ext uri="{FF2B5EF4-FFF2-40B4-BE49-F238E27FC236}">
                <a16:creationId xmlns:a16="http://schemas.microsoft.com/office/drawing/2014/main" id="{4C8CB1BB-FE21-6D5C-06F7-2E175760E4F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188394">
            <a:off x="8455852" y="1143208"/>
            <a:ext cx="1991796" cy="1991796"/>
          </a:xfrm>
          <a:prstGeom prst="rect">
            <a:avLst/>
          </a:prstGeom>
        </p:spPr>
      </p:pic>
      <p:sp>
        <p:nvSpPr>
          <p:cNvPr id="30" name="TextBox 29">
            <a:extLst>
              <a:ext uri="{FF2B5EF4-FFF2-40B4-BE49-F238E27FC236}">
                <a16:creationId xmlns:a16="http://schemas.microsoft.com/office/drawing/2014/main" id="{5BD0B897-8B8F-BDF3-627C-BCB38E1F806F}"/>
              </a:ext>
            </a:extLst>
          </p:cNvPr>
          <p:cNvSpPr txBox="1"/>
          <p:nvPr/>
        </p:nvSpPr>
        <p:spPr>
          <a:xfrm>
            <a:off x="8816915" y="1619969"/>
            <a:ext cx="1094595" cy="707886"/>
          </a:xfrm>
          <a:prstGeom prst="rect">
            <a:avLst/>
          </a:prstGeom>
          <a:noFill/>
        </p:spPr>
        <p:txBody>
          <a:bodyPr wrap="none" rtlCol="0">
            <a:spAutoFit/>
          </a:bodyPr>
          <a:lstStyle/>
          <a:p>
            <a:pPr algn="ctr"/>
            <a:r>
              <a:rPr lang="en-US" sz="2000" b="1" dirty="0"/>
              <a:t>Wilma</a:t>
            </a:r>
            <a:br>
              <a:rPr lang="en-US" sz="2000" b="1" dirty="0"/>
            </a:br>
            <a:r>
              <a:rPr lang="en-US" sz="2000" b="1" dirty="0"/>
              <a:t>Anthony</a:t>
            </a:r>
          </a:p>
        </p:txBody>
      </p:sp>
      <p:sp>
        <p:nvSpPr>
          <p:cNvPr id="31" name="TextBox 30">
            <a:extLst>
              <a:ext uri="{FF2B5EF4-FFF2-40B4-BE49-F238E27FC236}">
                <a16:creationId xmlns:a16="http://schemas.microsoft.com/office/drawing/2014/main" id="{75F62369-7957-0BDB-71AC-CE64CE8C8833}"/>
              </a:ext>
            </a:extLst>
          </p:cNvPr>
          <p:cNvSpPr txBox="1"/>
          <p:nvPr/>
        </p:nvSpPr>
        <p:spPr>
          <a:xfrm>
            <a:off x="10317595" y="517475"/>
            <a:ext cx="1496820" cy="954107"/>
          </a:xfrm>
          <a:prstGeom prst="rect">
            <a:avLst/>
          </a:prstGeom>
          <a:noFill/>
        </p:spPr>
        <p:txBody>
          <a:bodyPr wrap="none" rtlCol="0">
            <a:spAutoFit/>
          </a:bodyPr>
          <a:lstStyle/>
          <a:p>
            <a:pPr algn="ctr"/>
            <a:r>
              <a:rPr lang="en-US" sz="2800" b="1" dirty="0">
                <a:solidFill>
                  <a:srgbClr val="FF9300"/>
                </a:solidFill>
              </a:rPr>
              <a:t>Golden </a:t>
            </a:r>
            <a:br>
              <a:rPr lang="en-US" sz="2800" b="1" dirty="0">
                <a:solidFill>
                  <a:srgbClr val="FF9300"/>
                </a:solidFill>
              </a:rPr>
            </a:br>
            <a:r>
              <a:rPr lang="en-US" sz="2800" b="1" dirty="0">
                <a:solidFill>
                  <a:srgbClr val="FF9300"/>
                </a:solidFill>
              </a:rPr>
              <a:t>Rainbow</a:t>
            </a:r>
          </a:p>
        </p:txBody>
      </p:sp>
      <p:pic>
        <p:nvPicPr>
          <p:cNvPr id="32" name="Graphic 31" descr="Postit Notes 3 with solid fill">
            <a:extLst>
              <a:ext uri="{FF2B5EF4-FFF2-40B4-BE49-F238E27FC236}">
                <a16:creationId xmlns:a16="http://schemas.microsoft.com/office/drawing/2014/main" id="{647B5774-2E62-7168-B347-E552389614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0188394">
            <a:off x="10118495" y="1140424"/>
            <a:ext cx="1991796" cy="1991796"/>
          </a:xfrm>
          <a:prstGeom prst="rect">
            <a:avLst/>
          </a:prstGeom>
        </p:spPr>
      </p:pic>
      <p:sp>
        <p:nvSpPr>
          <p:cNvPr id="33" name="TextBox 32">
            <a:extLst>
              <a:ext uri="{FF2B5EF4-FFF2-40B4-BE49-F238E27FC236}">
                <a16:creationId xmlns:a16="http://schemas.microsoft.com/office/drawing/2014/main" id="{D6C0AF3B-282C-8C2B-038B-E4BBF050EA0E}"/>
              </a:ext>
            </a:extLst>
          </p:cNvPr>
          <p:cNvSpPr txBox="1"/>
          <p:nvPr/>
        </p:nvSpPr>
        <p:spPr>
          <a:xfrm>
            <a:off x="10536548" y="1779776"/>
            <a:ext cx="957314" cy="400110"/>
          </a:xfrm>
          <a:prstGeom prst="rect">
            <a:avLst/>
          </a:prstGeom>
          <a:noFill/>
        </p:spPr>
        <p:txBody>
          <a:bodyPr wrap="none" rtlCol="0">
            <a:spAutoFit/>
          </a:bodyPr>
          <a:lstStyle/>
          <a:p>
            <a:pPr algn="ctr"/>
            <a:r>
              <a:rPr lang="en-US" sz="2000" b="1" dirty="0"/>
              <a:t>Darnell</a:t>
            </a:r>
          </a:p>
        </p:txBody>
      </p:sp>
      <p:sp>
        <p:nvSpPr>
          <p:cNvPr id="34" name="TextBox 33">
            <a:extLst>
              <a:ext uri="{FF2B5EF4-FFF2-40B4-BE49-F238E27FC236}">
                <a16:creationId xmlns:a16="http://schemas.microsoft.com/office/drawing/2014/main" id="{C84140FB-A6E7-B563-8F0C-9BDE0AEF54A8}"/>
              </a:ext>
            </a:extLst>
          </p:cNvPr>
          <p:cNvSpPr txBox="1"/>
          <p:nvPr/>
        </p:nvSpPr>
        <p:spPr>
          <a:xfrm>
            <a:off x="756852" y="3073849"/>
            <a:ext cx="830677" cy="523220"/>
          </a:xfrm>
          <a:prstGeom prst="rect">
            <a:avLst/>
          </a:prstGeom>
          <a:noFill/>
        </p:spPr>
        <p:txBody>
          <a:bodyPr wrap="none" rtlCol="0">
            <a:spAutoFit/>
          </a:bodyPr>
          <a:lstStyle/>
          <a:p>
            <a:pPr algn="ctr"/>
            <a:r>
              <a:rPr lang="en-US" sz="2800" b="1">
                <a:solidFill>
                  <a:srgbClr val="FF0000"/>
                </a:solidFill>
              </a:rPr>
              <a:t>CAN</a:t>
            </a:r>
            <a:endParaRPr lang="en-US" sz="2800" b="1" dirty="0">
              <a:solidFill>
                <a:srgbClr val="FF0000"/>
              </a:solidFill>
            </a:endParaRPr>
          </a:p>
        </p:txBody>
      </p:sp>
      <p:pic>
        <p:nvPicPr>
          <p:cNvPr id="35" name="Graphic 34" descr="Postit Notes 3 with solid fill">
            <a:extLst>
              <a:ext uri="{FF2B5EF4-FFF2-40B4-BE49-F238E27FC236}">
                <a16:creationId xmlns:a16="http://schemas.microsoft.com/office/drawing/2014/main" id="{4B3164E2-69A1-41A5-5DC2-891971C849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188394">
            <a:off x="302012" y="3479001"/>
            <a:ext cx="1991796" cy="1991796"/>
          </a:xfrm>
          <a:prstGeom prst="rect">
            <a:avLst/>
          </a:prstGeom>
        </p:spPr>
      </p:pic>
      <p:sp>
        <p:nvSpPr>
          <p:cNvPr id="36" name="TextBox 35">
            <a:extLst>
              <a:ext uri="{FF2B5EF4-FFF2-40B4-BE49-F238E27FC236}">
                <a16:creationId xmlns:a16="http://schemas.microsoft.com/office/drawing/2014/main" id="{AE8B259C-99CD-D11E-E622-CB8278D61563}"/>
              </a:ext>
            </a:extLst>
          </p:cNvPr>
          <p:cNvSpPr txBox="1"/>
          <p:nvPr/>
        </p:nvSpPr>
        <p:spPr>
          <a:xfrm>
            <a:off x="801466" y="3948776"/>
            <a:ext cx="585417" cy="400110"/>
          </a:xfrm>
          <a:prstGeom prst="rect">
            <a:avLst/>
          </a:prstGeom>
          <a:noFill/>
        </p:spPr>
        <p:txBody>
          <a:bodyPr wrap="none" rtlCol="0">
            <a:spAutoFit/>
          </a:bodyPr>
          <a:lstStyle/>
          <a:p>
            <a:pPr algn="ctr"/>
            <a:r>
              <a:rPr lang="en-US" sz="2000" b="1" dirty="0"/>
              <a:t>Lisa</a:t>
            </a:r>
          </a:p>
        </p:txBody>
      </p:sp>
      <p:sp>
        <p:nvSpPr>
          <p:cNvPr id="37" name="TextBox 36">
            <a:extLst>
              <a:ext uri="{FF2B5EF4-FFF2-40B4-BE49-F238E27FC236}">
                <a16:creationId xmlns:a16="http://schemas.microsoft.com/office/drawing/2014/main" id="{30BE5041-AE51-E9D4-4A8E-4477AAB533F2}"/>
              </a:ext>
            </a:extLst>
          </p:cNvPr>
          <p:cNvSpPr txBox="1"/>
          <p:nvPr/>
        </p:nvSpPr>
        <p:spPr>
          <a:xfrm>
            <a:off x="2050829" y="2859418"/>
            <a:ext cx="1576778" cy="954107"/>
          </a:xfrm>
          <a:prstGeom prst="rect">
            <a:avLst/>
          </a:prstGeom>
          <a:noFill/>
        </p:spPr>
        <p:txBody>
          <a:bodyPr wrap="none" rtlCol="0">
            <a:spAutoFit/>
          </a:bodyPr>
          <a:lstStyle/>
          <a:p>
            <a:pPr algn="ctr"/>
            <a:r>
              <a:rPr lang="en-US" sz="2800" b="1" dirty="0">
                <a:solidFill>
                  <a:srgbClr val="7030A0"/>
                </a:solidFill>
              </a:rPr>
              <a:t>Impact</a:t>
            </a:r>
            <a:br>
              <a:rPr lang="en-US" sz="2800" b="1" dirty="0">
                <a:solidFill>
                  <a:srgbClr val="7030A0"/>
                </a:solidFill>
              </a:rPr>
            </a:br>
            <a:r>
              <a:rPr lang="en-US" sz="2800" b="1" dirty="0">
                <a:solidFill>
                  <a:srgbClr val="7030A0"/>
                </a:solidFill>
              </a:rPr>
              <a:t>Exchange</a:t>
            </a:r>
          </a:p>
        </p:txBody>
      </p:sp>
      <p:pic>
        <p:nvPicPr>
          <p:cNvPr id="38" name="Graphic 37" descr="Postit Notes 3 with solid fill">
            <a:extLst>
              <a:ext uri="{FF2B5EF4-FFF2-40B4-BE49-F238E27FC236}">
                <a16:creationId xmlns:a16="http://schemas.microsoft.com/office/drawing/2014/main" id="{FF2A5229-E74F-0180-AB42-73EE028462F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20188394">
            <a:off x="1888704" y="3482600"/>
            <a:ext cx="1991796" cy="1991796"/>
          </a:xfrm>
          <a:prstGeom prst="rect">
            <a:avLst/>
          </a:prstGeom>
        </p:spPr>
      </p:pic>
      <p:sp>
        <p:nvSpPr>
          <p:cNvPr id="39" name="TextBox 38">
            <a:extLst>
              <a:ext uri="{FF2B5EF4-FFF2-40B4-BE49-F238E27FC236}">
                <a16:creationId xmlns:a16="http://schemas.microsoft.com/office/drawing/2014/main" id="{812DC8EC-C580-F040-2508-0499C898EBAD}"/>
              </a:ext>
            </a:extLst>
          </p:cNvPr>
          <p:cNvSpPr txBox="1"/>
          <p:nvPr/>
        </p:nvSpPr>
        <p:spPr>
          <a:xfrm>
            <a:off x="2408982" y="4066701"/>
            <a:ext cx="777009" cy="400110"/>
          </a:xfrm>
          <a:prstGeom prst="rect">
            <a:avLst/>
          </a:prstGeom>
          <a:noFill/>
        </p:spPr>
        <p:txBody>
          <a:bodyPr wrap="none" rtlCol="0">
            <a:spAutoFit/>
          </a:bodyPr>
          <a:lstStyle/>
          <a:p>
            <a:pPr algn="ctr"/>
            <a:r>
              <a:rPr lang="en-US" sz="2000" b="1" dirty="0"/>
              <a:t>Lacey</a:t>
            </a:r>
          </a:p>
        </p:txBody>
      </p:sp>
      <p:sp>
        <p:nvSpPr>
          <p:cNvPr id="40" name="TextBox 39">
            <a:extLst>
              <a:ext uri="{FF2B5EF4-FFF2-40B4-BE49-F238E27FC236}">
                <a16:creationId xmlns:a16="http://schemas.microsoft.com/office/drawing/2014/main" id="{9A335242-5EDD-5C77-1CCF-B30282F36E1B}"/>
              </a:ext>
            </a:extLst>
          </p:cNvPr>
          <p:cNvSpPr txBox="1"/>
          <p:nvPr/>
        </p:nvSpPr>
        <p:spPr>
          <a:xfrm>
            <a:off x="3805280" y="2857289"/>
            <a:ext cx="1373967" cy="954107"/>
          </a:xfrm>
          <a:prstGeom prst="rect">
            <a:avLst/>
          </a:prstGeom>
          <a:noFill/>
        </p:spPr>
        <p:txBody>
          <a:bodyPr wrap="none" rtlCol="0">
            <a:spAutoFit/>
          </a:bodyPr>
          <a:lstStyle/>
          <a:p>
            <a:pPr algn="ctr"/>
            <a:r>
              <a:rPr lang="en-US" sz="2800" b="1" dirty="0">
                <a:solidFill>
                  <a:srgbClr val="00B050"/>
                </a:solidFill>
              </a:rPr>
              <a:t>North </a:t>
            </a:r>
            <a:br>
              <a:rPr lang="en-US" sz="2800" b="1" dirty="0">
                <a:solidFill>
                  <a:srgbClr val="00B050"/>
                </a:solidFill>
              </a:rPr>
            </a:br>
            <a:r>
              <a:rPr lang="en-US" sz="2800" b="1" dirty="0">
                <a:solidFill>
                  <a:srgbClr val="00B050"/>
                </a:solidFill>
              </a:rPr>
              <a:t>Country</a:t>
            </a:r>
          </a:p>
        </p:txBody>
      </p:sp>
      <p:pic>
        <p:nvPicPr>
          <p:cNvPr id="41" name="Graphic 40" descr="Postit Notes 3 with solid fill">
            <a:extLst>
              <a:ext uri="{FF2B5EF4-FFF2-40B4-BE49-F238E27FC236}">
                <a16:creationId xmlns:a16="http://schemas.microsoft.com/office/drawing/2014/main" id="{C6A5522C-82E8-5AEF-17D7-7A004B21B8E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20188394">
            <a:off x="3541748" y="3480471"/>
            <a:ext cx="1991796" cy="1991796"/>
          </a:xfrm>
          <a:prstGeom prst="rect">
            <a:avLst/>
          </a:prstGeom>
        </p:spPr>
      </p:pic>
      <p:sp>
        <p:nvSpPr>
          <p:cNvPr id="42" name="TextBox 41">
            <a:extLst>
              <a:ext uri="{FF2B5EF4-FFF2-40B4-BE49-F238E27FC236}">
                <a16:creationId xmlns:a16="http://schemas.microsoft.com/office/drawing/2014/main" id="{4A5064A8-AC5C-724C-081E-423173544402}"/>
              </a:ext>
            </a:extLst>
          </p:cNvPr>
          <p:cNvSpPr txBox="1"/>
          <p:nvPr/>
        </p:nvSpPr>
        <p:spPr>
          <a:xfrm>
            <a:off x="4039201" y="4064572"/>
            <a:ext cx="822661" cy="400110"/>
          </a:xfrm>
          <a:prstGeom prst="rect">
            <a:avLst/>
          </a:prstGeom>
          <a:noFill/>
        </p:spPr>
        <p:txBody>
          <a:bodyPr wrap="none" rtlCol="0">
            <a:spAutoFit/>
          </a:bodyPr>
          <a:lstStyle/>
          <a:p>
            <a:pPr algn="ctr"/>
            <a:r>
              <a:rPr lang="en-US" sz="2000" b="1" dirty="0"/>
              <a:t>Carrie</a:t>
            </a:r>
          </a:p>
        </p:txBody>
      </p:sp>
      <p:sp>
        <p:nvSpPr>
          <p:cNvPr id="43" name="TextBox 42">
            <a:extLst>
              <a:ext uri="{FF2B5EF4-FFF2-40B4-BE49-F238E27FC236}">
                <a16:creationId xmlns:a16="http://schemas.microsoft.com/office/drawing/2014/main" id="{D2FA7957-84E3-ED11-FF77-2AAD5CD02AD9}"/>
              </a:ext>
            </a:extLst>
          </p:cNvPr>
          <p:cNvSpPr txBox="1"/>
          <p:nvPr/>
        </p:nvSpPr>
        <p:spPr>
          <a:xfrm>
            <a:off x="5513304" y="2855819"/>
            <a:ext cx="1244123" cy="954107"/>
          </a:xfrm>
          <a:prstGeom prst="rect">
            <a:avLst/>
          </a:prstGeom>
          <a:noFill/>
        </p:spPr>
        <p:txBody>
          <a:bodyPr wrap="none" rtlCol="0">
            <a:spAutoFit/>
          </a:bodyPr>
          <a:lstStyle/>
          <a:p>
            <a:pPr algn="ctr"/>
            <a:r>
              <a:rPr lang="en-US" sz="2800" b="1" dirty="0">
                <a:solidFill>
                  <a:schemeClr val="accent2">
                    <a:lumMod val="75000"/>
                  </a:schemeClr>
                </a:solidFill>
              </a:rPr>
              <a:t>Nye</a:t>
            </a:r>
            <a:br>
              <a:rPr lang="en-US" sz="2800" b="1" dirty="0">
                <a:solidFill>
                  <a:schemeClr val="accent2">
                    <a:lumMod val="75000"/>
                  </a:schemeClr>
                </a:solidFill>
              </a:rPr>
            </a:br>
            <a:r>
              <a:rPr lang="en-US" sz="2800" b="1" dirty="0">
                <a:solidFill>
                  <a:schemeClr val="accent2">
                    <a:lumMod val="75000"/>
                  </a:schemeClr>
                </a:solidFill>
              </a:rPr>
              <a:t>County</a:t>
            </a:r>
          </a:p>
        </p:txBody>
      </p:sp>
      <p:pic>
        <p:nvPicPr>
          <p:cNvPr id="44" name="Graphic 43" descr="Postit Notes 3 with solid fill">
            <a:extLst>
              <a:ext uri="{FF2B5EF4-FFF2-40B4-BE49-F238E27FC236}">
                <a16:creationId xmlns:a16="http://schemas.microsoft.com/office/drawing/2014/main" id="{14777D1F-C79C-8E5C-5C88-DA079707F5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20188394">
            <a:off x="5132217" y="3479002"/>
            <a:ext cx="1991796" cy="1991796"/>
          </a:xfrm>
          <a:prstGeom prst="rect">
            <a:avLst/>
          </a:prstGeom>
        </p:spPr>
      </p:pic>
      <p:sp>
        <p:nvSpPr>
          <p:cNvPr id="45" name="TextBox 44">
            <a:extLst>
              <a:ext uri="{FF2B5EF4-FFF2-40B4-BE49-F238E27FC236}">
                <a16:creationId xmlns:a16="http://schemas.microsoft.com/office/drawing/2014/main" id="{F391528D-E535-ADB0-D79A-CC8F3929FAF4}"/>
              </a:ext>
            </a:extLst>
          </p:cNvPr>
          <p:cNvSpPr txBox="1"/>
          <p:nvPr/>
        </p:nvSpPr>
        <p:spPr>
          <a:xfrm>
            <a:off x="5717218" y="4063102"/>
            <a:ext cx="752835" cy="400110"/>
          </a:xfrm>
          <a:prstGeom prst="rect">
            <a:avLst/>
          </a:prstGeom>
          <a:noFill/>
        </p:spPr>
        <p:txBody>
          <a:bodyPr wrap="none" rtlCol="0">
            <a:spAutoFit/>
          </a:bodyPr>
          <a:lstStyle/>
          <a:p>
            <a:pPr algn="ctr"/>
            <a:r>
              <a:rPr lang="en-US" sz="2000" b="1" dirty="0"/>
              <a:t>Anita</a:t>
            </a:r>
          </a:p>
        </p:txBody>
      </p:sp>
      <p:sp>
        <p:nvSpPr>
          <p:cNvPr id="46" name="TextBox 45">
            <a:extLst>
              <a:ext uri="{FF2B5EF4-FFF2-40B4-BE49-F238E27FC236}">
                <a16:creationId xmlns:a16="http://schemas.microsoft.com/office/drawing/2014/main" id="{0E509712-1779-DCD4-F1DE-DAECAFCCA179}"/>
              </a:ext>
            </a:extLst>
          </p:cNvPr>
          <p:cNvSpPr txBox="1"/>
          <p:nvPr/>
        </p:nvSpPr>
        <p:spPr>
          <a:xfrm>
            <a:off x="7274993" y="3082112"/>
            <a:ext cx="1043876" cy="523220"/>
          </a:xfrm>
          <a:prstGeom prst="rect">
            <a:avLst/>
          </a:prstGeom>
          <a:noFill/>
        </p:spPr>
        <p:txBody>
          <a:bodyPr wrap="none" rtlCol="0">
            <a:spAutoFit/>
          </a:bodyPr>
          <a:lstStyle/>
          <a:p>
            <a:pPr algn="ctr"/>
            <a:r>
              <a:rPr lang="en-US" sz="2800" b="1" dirty="0">
                <a:solidFill>
                  <a:srgbClr val="929292"/>
                </a:solidFill>
              </a:rPr>
              <a:t>SNHD</a:t>
            </a:r>
          </a:p>
        </p:txBody>
      </p:sp>
      <p:pic>
        <p:nvPicPr>
          <p:cNvPr id="47" name="Graphic 46" descr="Postit Notes 3 with solid fill">
            <a:extLst>
              <a:ext uri="{FF2B5EF4-FFF2-40B4-BE49-F238E27FC236}">
                <a16:creationId xmlns:a16="http://schemas.microsoft.com/office/drawing/2014/main" id="{27D553A8-2A7A-D98E-444A-5CB52478C28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0188394">
            <a:off x="6793844" y="3473147"/>
            <a:ext cx="1991796" cy="1991796"/>
          </a:xfrm>
          <a:prstGeom prst="rect">
            <a:avLst/>
          </a:prstGeom>
        </p:spPr>
      </p:pic>
      <p:sp>
        <p:nvSpPr>
          <p:cNvPr id="48" name="TextBox 47">
            <a:extLst>
              <a:ext uri="{FF2B5EF4-FFF2-40B4-BE49-F238E27FC236}">
                <a16:creationId xmlns:a16="http://schemas.microsoft.com/office/drawing/2014/main" id="{91092297-FE39-A24C-D197-D78A7ACE89B5}"/>
              </a:ext>
            </a:extLst>
          </p:cNvPr>
          <p:cNvSpPr txBox="1"/>
          <p:nvPr/>
        </p:nvSpPr>
        <p:spPr>
          <a:xfrm>
            <a:off x="7168468" y="3807586"/>
            <a:ext cx="1177384" cy="707886"/>
          </a:xfrm>
          <a:prstGeom prst="rect">
            <a:avLst/>
          </a:prstGeom>
          <a:noFill/>
        </p:spPr>
        <p:txBody>
          <a:bodyPr wrap="square" rtlCol="0">
            <a:spAutoFit/>
          </a:bodyPr>
          <a:lstStyle/>
          <a:p>
            <a:pPr algn="ctr"/>
            <a:r>
              <a:rPr lang="en-US" sz="2000" b="1" dirty="0"/>
              <a:t>Ronny</a:t>
            </a:r>
            <a:br>
              <a:rPr lang="en-US" sz="2000" b="1" dirty="0"/>
            </a:br>
            <a:r>
              <a:rPr lang="en-US" sz="2000" b="1" dirty="0"/>
              <a:t>Brennen</a:t>
            </a:r>
          </a:p>
        </p:txBody>
      </p:sp>
      <p:sp>
        <p:nvSpPr>
          <p:cNvPr id="53" name="TextBox 52">
            <a:extLst>
              <a:ext uri="{FF2B5EF4-FFF2-40B4-BE49-F238E27FC236}">
                <a16:creationId xmlns:a16="http://schemas.microsoft.com/office/drawing/2014/main" id="{B6FE72B1-A49B-7EE7-AD0B-17919F8DA132}"/>
              </a:ext>
            </a:extLst>
          </p:cNvPr>
          <p:cNvSpPr txBox="1"/>
          <p:nvPr/>
        </p:nvSpPr>
        <p:spPr>
          <a:xfrm>
            <a:off x="9001737" y="3079398"/>
            <a:ext cx="923651" cy="523220"/>
          </a:xfrm>
          <a:prstGeom prst="rect">
            <a:avLst/>
          </a:prstGeom>
          <a:noFill/>
        </p:spPr>
        <p:txBody>
          <a:bodyPr wrap="none" rtlCol="0">
            <a:spAutoFit/>
          </a:bodyPr>
          <a:lstStyle/>
          <a:p>
            <a:pPr algn="ctr"/>
            <a:r>
              <a:rPr lang="en-US" sz="2800" b="1" dirty="0">
                <a:solidFill>
                  <a:srgbClr val="00FDFF"/>
                </a:solidFill>
              </a:rPr>
              <a:t>UMC</a:t>
            </a:r>
          </a:p>
        </p:txBody>
      </p:sp>
      <p:pic>
        <p:nvPicPr>
          <p:cNvPr id="54" name="Graphic 53" descr="Postit Notes 3 with solid fill">
            <a:extLst>
              <a:ext uri="{FF2B5EF4-FFF2-40B4-BE49-F238E27FC236}">
                <a16:creationId xmlns:a16="http://schemas.microsoft.com/office/drawing/2014/main" id="{DD1F9D89-C89E-B0D1-B429-D80685DEAE1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rot="20188394">
            <a:off x="8460475" y="3470433"/>
            <a:ext cx="1991796" cy="1991796"/>
          </a:xfrm>
          <a:prstGeom prst="rect">
            <a:avLst/>
          </a:prstGeom>
        </p:spPr>
      </p:pic>
      <p:sp>
        <p:nvSpPr>
          <p:cNvPr id="55" name="TextBox 54">
            <a:extLst>
              <a:ext uri="{FF2B5EF4-FFF2-40B4-BE49-F238E27FC236}">
                <a16:creationId xmlns:a16="http://schemas.microsoft.com/office/drawing/2014/main" id="{3CDD79DD-BAE3-C564-60FB-E547623D8DCF}"/>
              </a:ext>
            </a:extLst>
          </p:cNvPr>
          <p:cNvSpPr txBox="1"/>
          <p:nvPr/>
        </p:nvSpPr>
        <p:spPr>
          <a:xfrm>
            <a:off x="8870153" y="4061468"/>
            <a:ext cx="1130759" cy="400110"/>
          </a:xfrm>
          <a:prstGeom prst="rect">
            <a:avLst/>
          </a:prstGeom>
          <a:noFill/>
        </p:spPr>
        <p:txBody>
          <a:bodyPr wrap="none" rtlCol="0">
            <a:spAutoFit/>
          </a:bodyPr>
          <a:lstStyle/>
          <a:p>
            <a:pPr algn="ctr"/>
            <a:r>
              <a:rPr lang="en-US" sz="2000" b="1" dirty="0"/>
              <a:t>Christine</a:t>
            </a:r>
          </a:p>
        </p:txBody>
      </p:sp>
      <p:sp>
        <p:nvSpPr>
          <p:cNvPr id="56" name="TextBox 55">
            <a:extLst>
              <a:ext uri="{FF2B5EF4-FFF2-40B4-BE49-F238E27FC236}">
                <a16:creationId xmlns:a16="http://schemas.microsoft.com/office/drawing/2014/main" id="{93C7052D-FCDE-9B04-5917-6BC7D05AD9EE}"/>
              </a:ext>
            </a:extLst>
          </p:cNvPr>
          <p:cNvSpPr txBox="1"/>
          <p:nvPr/>
        </p:nvSpPr>
        <p:spPr>
          <a:xfrm>
            <a:off x="10642353" y="3080019"/>
            <a:ext cx="991746" cy="523220"/>
          </a:xfrm>
          <a:prstGeom prst="rect">
            <a:avLst/>
          </a:prstGeom>
          <a:noFill/>
        </p:spPr>
        <p:txBody>
          <a:bodyPr wrap="none" rtlCol="0">
            <a:spAutoFit/>
          </a:bodyPr>
          <a:lstStyle/>
          <a:p>
            <a:pPr algn="ctr"/>
            <a:r>
              <a:rPr lang="en-US" sz="2800" b="1" dirty="0">
                <a:solidFill>
                  <a:srgbClr val="929000"/>
                </a:solidFill>
              </a:rPr>
              <a:t>UNLV</a:t>
            </a:r>
          </a:p>
        </p:txBody>
      </p:sp>
      <p:pic>
        <p:nvPicPr>
          <p:cNvPr id="57" name="Graphic 56" descr="Postit Notes 3 with solid fill">
            <a:extLst>
              <a:ext uri="{FF2B5EF4-FFF2-40B4-BE49-F238E27FC236}">
                <a16:creationId xmlns:a16="http://schemas.microsoft.com/office/drawing/2014/main" id="{DD65584B-7550-CE94-CCCE-5D8C45A2EED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rot="20188394">
            <a:off x="10135138" y="3471054"/>
            <a:ext cx="1991796" cy="1991796"/>
          </a:xfrm>
          <a:prstGeom prst="rect">
            <a:avLst/>
          </a:prstGeom>
        </p:spPr>
      </p:pic>
      <p:sp>
        <p:nvSpPr>
          <p:cNvPr id="58" name="TextBox 57">
            <a:extLst>
              <a:ext uri="{FF2B5EF4-FFF2-40B4-BE49-F238E27FC236}">
                <a16:creationId xmlns:a16="http://schemas.microsoft.com/office/drawing/2014/main" id="{86311FF2-DD3F-F521-3D90-A0A513EDA5C2}"/>
              </a:ext>
            </a:extLst>
          </p:cNvPr>
          <p:cNvSpPr txBox="1"/>
          <p:nvPr/>
        </p:nvSpPr>
        <p:spPr>
          <a:xfrm>
            <a:off x="10785107" y="4062089"/>
            <a:ext cx="650179" cy="400110"/>
          </a:xfrm>
          <a:prstGeom prst="rect">
            <a:avLst/>
          </a:prstGeom>
          <a:noFill/>
        </p:spPr>
        <p:txBody>
          <a:bodyPr wrap="none" rtlCol="0">
            <a:spAutoFit/>
          </a:bodyPr>
          <a:lstStyle/>
          <a:p>
            <a:pPr algn="ctr"/>
            <a:r>
              <a:rPr lang="en-US" sz="2000" b="1" dirty="0"/>
              <a:t>Paty</a:t>
            </a:r>
          </a:p>
        </p:txBody>
      </p:sp>
      <p:sp>
        <p:nvSpPr>
          <p:cNvPr id="64" name="TextBox 63">
            <a:extLst>
              <a:ext uri="{FF2B5EF4-FFF2-40B4-BE49-F238E27FC236}">
                <a16:creationId xmlns:a16="http://schemas.microsoft.com/office/drawing/2014/main" id="{F9A93DD9-26EB-39F0-62DC-223FF1DD35A3}"/>
              </a:ext>
            </a:extLst>
          </p:cNvPr>
          <p:cNvSpPr txBox="1"/>
          <p:nvPr/>
        </p:nvSpPr>
        <p:spPr>
          <a:xfrm>
            <a:off x="1297910" y="5562269"/>
            <a:ext cx="1808830" cy="523220"/>
          </a:xfrm>
          <a:prstGeom prst="rect">
            <a:avLst/>
          </a:prstGeom>
          <a:noFill/>
        </p:spPr>
        <p:txBody>
          <a:bodyPr wrap="none" rtlCol="0">
            <a:spAutoFit/>
          </a:bodyPr>
          <a:lstStyle/>
          <a:p>
            <a:pPr algn="ctr"/>
            <a:r>
              <a:rPr lang="en-US" sz="2800" b="1" dirty="0">
                <a:solidFill>
                  <a:srgbClr val="00B050"/>
                </a:solidFill>
              </a:rPr>
              <a:t>T</a:t>
            </a:r>
            <a:r>
              <a:rPr lang="en-US" sz="2800" b="1" dirty="0">
                <a:solidFill>
                  <a:srgbClr val="FFC000"/>
                </a:solidFill>
              </a:rPr>
              <a:t>h</a:t>
            </a:r>
            <a:r>
              <a:rPr lang="en-US" sz="2800" b="1" dirty="0">
                <a:solidFill>
                  <a:srgbClr val="FF0000"/>
                </a:solidFill>
              </a:rPr>
              <a:t>e </a:t>
            </a:r>
            <a:r>
              <a:rPr lang="en-US" sz="2800" b="1" dirty="0">
                <a:solidFill>
                  <a:srgbClr val="7030A0"/>
                </a:solidFill>
              </a:rPr>
              <a:t>C</a:t>
            </a:r>
            <a:r>
              <a:rPr lang="en-US" sz="2800" b="1" dirty="0">
                <a:solidFill>
                  <a:srgbClr val="00B0F0"/>
                </a:solidFill>
              </a:rPr>
              <a:t>e</a:t>
            </a:r>
            <a:r>
              <a:rPr lang="en-US" sz="2800" b="1" dirty="0">
                <a:solidFill>
                  <a:srgbClr val="FFFF00"/>
                </a:solidFill>
              </a:rPr>
              <a:t>n</a:t>
            </a:r>
            <a:r>
              <a:rPr lang="en-US" sz="2800" b="1" dirty="0">
                <a:solidFill>
                  <a:srgbClr val="00B050"/>
                </a:solidFill>
              </a:rPr>
              <a:t>t</a:t>
            </a:r>
            <a:r>
              <a:rPr lang="en-US" sz="2800" b="1" dirty="0">
                <a:solidFill>
                  <a:srgbClr val="FFC000"/>
                </a:solidFill>
              </a:rPr>
              <a:t>e</a:t>
            </a:r>
            <a:r>
              <a:rPr lang="en-US" sz="2800" b="1" dirty="0">
                <a:solidFill>
                  <a:srgbClr val="FF0000"/>
                </a:solidFill>
              </a:rPr>
              <a:t>r</a:t>
            </a:r>
          </a:p>
        </p:txBody>
      </p:sp>
      <p:pic>
        <p:nvPicPr>
          <p:cNvPr id="65" name="Graphic 64" descr="Postit Notes 3 with solid fill">
            <a:extLst>
              <a:ext uri="{FF2B5EF4-FFF2-40B4-BE49-F238E27FC236}">
                <a16:creationId xmlns:a16="http://schemas.microsoft.com/office/drawing/2014/main" id="{4428D139-8814-FE9C-CC54-70F84D083AE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0188394">
            <a:off x="2954491" y="4989436"/>
            <a:ext cx="1991796" cy="1991796"/>
          </a:xfrm>
          <a:prstGeom prst="rect">
            <a:avLst/>
          </a:prstGeom>
        </p:spPr>
      </p:pic>
      <p:sp>
        <p:nvSpPr>
          <p:cNvPr id="66" name="TextBox 65">
            <a:extLst>
              <a:ext uri="{FF2B5EF4-FFF2-40B4-BE49-F238E27FC236}">
                <a16:creationId xmlns:a16="http://schemas.microsoft.com/office/drawing/2014/main" id="{794C7114-9D56-27AF-E69F-4F8B81A2A3F2}"/>
              </a:ext>
            </a:extLst>
          </p:cNvPr>
          <p:cNvSpPr txBox="1"/>
          <p:nvPr/>
        </p:nvSpPr>
        <p:spPr>
          <a:xfrm>
            <a:off x="3316054" y="5588084"/>
            <a:ext cx="1112677" cy="1015663"/>
          </a:xfrm>
          <a:prstGeom prst="rect">
            <a:avLst/>
          </a:prstGeom>
          <a:noFill/>
        </p:spPr>
        <p:txBody>
          <a:bodyPr wrap="none" rtlCol="0">
            <a:spAutoFit/>
          </a:bodyPr>
          <a:lstStyle/>
          <a:p>
            <a:pPr algn="ctr"/>
            <a:r>
              <a:rPr lang="en-US" sz="2000" b="1" dirty="0"/>
              <a:t>Veronica</a:t>
            </a:r>
            <a:br>
              <a:rPr lang="en-US" sz="2000" b="1" dirty="0"/>
            </a:br>
            <a:r>
              <a:rPr lang="en-US" sz="2000" b="1" dirty="0"/>
              <a:t>Albert</a:t>
            </a:r>
          </a:p>
          <a:p>
            <a:pPr algn="ctr"/>
            <a:endParaRPr lang="en-US" sz="2000" b="1" dirty="0"/>
          </a:p>
        </p:txBody>
      </p:sp>
      <p:sp>
        <p:nvSpPr>
          <p:cNvPr id="68" name="TextBox 67">
            <a:extLst>
              <a:ext uri="{FF2B5EF4-FFF2-40B4-BE49-F238E27FC236}">
                <a16:creationId xmlns:a16="http://schemas.microsoft.com/office/drawing/2014/main" id="{AC7647E9-5099-F8F4-3382-47D76808FF26}"/>
              </a:ext>
            </a:extLst>
          </p:cNvPr>
          <p:cNvSpPr txBox="1"/>
          <p:nvPr/>
        </p:nvSpPr>
        <p:spPr>
          <a:xfrm>
            <a:off x="5649057" y="5581082"/>
            <a:ext cx="2212913" cy="523220"/>
          </a:xfrm>
          <a:prstGeom prst="rect">
            <a:avLst/>
          </a:prstGeom>
          <a:noFill/>
        </p:spPr>
        <p:txBody>
          <a:bodyPr wrap="none" rtlCol="0">
            <a:spAutoFit/>
          </a:bodyPr>
          <a:lstStyle/>
          <a:p>
            <a:pPr algn="ctr"/>
            <a:r>
              <a:rPr lang="en-US" sz="2800" b="1" dirty="0">
                <a:solidFill>
                  <a:srgbClr val="005493"/>
                </a:solidFill>
              </a:rPr>
              <a:t>Project Home</a:t>
            </a:r>
          </a:p>
        </p:txBody>
      </p:sp>
      <p:pic>
        <p:nvPicPr>
          <p:cNvPr id="69" name="Graphic 68" descr="Postit Notes 3 with solid fill">
            <a:extLst>
              <a:ext uri="{FF2B5EF4-FFF2-40B4-BE49-F238E27FC236}">
                <a16:creationId xmlns:a16="http://schemas.microsoft.com/office/drawing/2014/main" id="{F3DEACE4-E9E5-816F-A479-79EDFBE070E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rot="20188394">
            <a:off x="7507678" y="5008249"/>
            <a:ext cx="1991796" cy="1991796"/>
          </a:xfrm>
          <a:prstGeom prst="rect">
            <a:avLst/>
          </a:prstGeom>
        </p:spPr>
      </p:pic>
      <p:sp>
        <p:nvSpPr>
          <p:cNvPr id="6" name="TextBox 5">
            <a:extLst>
              <a:ext uri="{FF2B5EF4-FFF2-40B4-BE49-F238E27FC236}">
                <a16:creationId xmlns:a16="http://schemas.microsoft.com/office/drawing/2014/main" id="{C5E83B00-D9A2-16B2-C7DF-924EDF9BCF38}"/>
              </a:ext>
            </a:extLst>
          </p:cNvPr>
          <p:cNvSpPr txBox="1"/>
          <p:nvPr/>
        </p:nvSpPr>
        <p:spPr>
          <a:xfrm rot="10800000" flipV="1">
            <a:off x="7577716" y="5429626"/>
            <a:ext cx="1628878" cy="646331"/>
          </a:xfrm>
          <a:prstGeom prst="rect">
            <a:avLst/>
          </a:prstGeom>
          <a:noFill/>
        </p:spPr>
        <p:txBody>
          <a:bodyPr wrap="square">
            <a:spAutoFit/>
          </a:bodyPr>
          <a:lstStyle/>
          <a:p>
            <a:pPr algn="ctr"/>
            <a:r>
              <a:rPr lang="en-US" sz="1800" b="1" dirty="0"/>
              <a:t>Joseph</a:t>
            </a:r>
            <a:br>
              <a:rPr lang="en-US" sz="1800" b="1" dirty="0"/>
            </a:br>
            <a:r>
              <a:rPr lang="en-US" b="1" dirty="0"/>
              <a:t>Vanessa</a:t>
            </a:r>
            <a:endParaRPr lang="en-US" sz="1800" b="1" dirty="0"/>
          </a:p>
        </p:txBody>
      </p:sp>
    </p:spTree>
    <p:extLst>
      <p:ext uri="{BB962C8B-B14F-4D97-AF65-F5344CB8AC3E}">
        <p14:creationId xmlns:p14="http://schemas.microsoft.com/office/powerpoint/2010/main" val="40378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DA9D6-29CF-A2A6-66F9-6D5FF72748B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Quarter 3 CQM Meeting</a:t>
            </a:r>
          </a:p>
        </p:txBody>
      </p:sp>
      <p:pic>
        <p:nvPicPr>
          <p:cNvPr id="5" name="Content Placeholder 4">
            <a:extLst>
              <a:ext uri="{FF2B5EF4-FFF2-40B4-BE49-F238E27FC236}">
                <a16:creationId xmlns:a16="http://schemas.microsoft.com/office/drawing/2014/main" id="{50E22FC1-C1A6-3F68-8324-E5DF8B47BAB3}"/>
              </a:ext>
            </a:extLst>
          </p:cNvPr>
          <p:cNvPicPr>
            <a:picLocks noGrp="1" noChangeAspect="1"/>
          </p:cNvPicPr>
          <p:nvPr>
            <p:ph idx="1"/>
          </p:nvPr>
        </p:nvPicPr>
        <p:blipFill>
          <a:blip r:embed="rId2"/>
          <a:stretch>
            <a:fillRect/>
          </a:stretch>
        </p:blipFill>
        <p:spPr>
          <a:xfrm>
            <a:off x="6608419" y="643466"/>
            <a:ext cx="3118493" cy="5568739"/>
          </a:xfrm>
          <a:prstGeom prst="rect">
            <a:avLst/>
          </a:prstGeom>
        </p:spPr>
      </p:pic>
    </p:spTree>
    <p:extLst>
      <p:ext uri="{BB962C8B-B14F-4D97-AF65-F5344CB8AC3E}">
        <p14:creationId xmlns:p14="http://schemas.microsoft.com/office/powerpoint/2010/main" val="235978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AAF9F7-D489-FEE3-C072-4DC94A337BAD}"/>
              </a:ext>
            </a:extLst>
          </p:cNvPr>
          <p:cNvSpPr>
            <a:spLocks noGrp="1"/>
          </p:cNvSpPr>
          <p:nvPr>
            <p:ph type="title"/>
          </p:nvPr>
        </p:nvSpPr>
        <p:spPr>
          <a:xfrm>
            <a:off x="371094" y="1161288"/>
            <a:ext cx="3438144" cy="1239012"/>
          </a:xfrm>
        </p:spPr>
        <p:txBody>
          <a:bodyPr anchor="ctr">
            <a:normAutofit fontScale="90000"/>
          </a:bodyPr>
          <a:lstStyle/>
          <a:p>
            <a:r>
              <a:rPr lang="en-US" sz="2800" b="1" dirty="0">
                <a:latin typeface="Times New Roman" panose="02020603050405020304" pitchFamily="18" charset="0"/>
                <a:cs typeface="Times New Roman" panose="02020603050405020304" pitchFamily="18" charset="0"/>
              </a:rPr>
              <a:t>Reason for Increased </a:t>
            </a:r>
            <a:r>
              <a:rPr lang="en-US" sz="2800" b="1" i="0" u="none" strike="noStrike" dirty="0">
                <a:effectLst/>
                <a:latin typeface="Times New Roman" panose="02020603050405020304" pitchFamily="18" charset="0"/>
                <a:cs typeface="Times New Roman" panose="02020603050405020304" pitchFamily="18" charset="0"/>
              </a:rPr>
              <a:t>Strategic Meeting Frequency</a:t>
            </a:r>
            <a:r>
              <a:rPr lang="en-US" sz="2800" b="1" i="0" dirty="0">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FE640E-9567-11DA-E4E2-F0B9BF1FB5D3}"/>
              </a:ext>
            </a:extLst>
          </p:cNvPr>
          <p:cNvSpPr>
            <a:spLocks noGrp="1"/>
          </p:cNvSpPr>
          <p:nvPr>
            <p:ph idx="1"/>
          </p:nvPr>
        </p:nvSpPr>
        <p:spPr>
          <a:xfrm>
            <a:off x="371094" y="2718054"/>
            <a:ext cx="3438906" cy="3207258"/>
          </a:xfrm>
        </p:spPr>
        <p:txBody>
          <a:bodyPr anchor="t">
            <a:normAutofit/>
          </a:bodyPr>
          <a:lstStyle/>
          <a:p>
            <a:r>
              <a:rPr lang="en-US" sz="1700" b="0" i="0" u="none" strike="noStrike" dirty="0">
                <a:effectLst/>
                <a:latin typeface="Arial" panose="020B0604020202020204" pitchFamily="34" charset="0"/>
              </a:rPr>
              <a:t>Our CQM teams were consistently reaching out for reminders about next steps and to make sure they were on the right track. It was evident that there was an information exchange gap. This led to uncertainty and the need to meet more often at multiple sites. </a:t>
            </a:r>
            <a:r>
              <a:rPr lang="en-US" sz="1700" b="0" i="0" dirty="0">
                <a:effectLst/>
                <a:latin typeface="Arial" panose="020B0604020202020204" pitchFamily="34" charset="0"/>
              </a:rPr>
              <a:t>​</a:t>
            </a:r>
          </a:p>
          <a:p>
            <a:endParaRPr lang="en-US" sz="1700" dirty="0">
              <a:latin typeface="Arial" panose="020B0604020202020204" pitchFamily="34" charset="0"/>
            </a:endParaRPr>
          </a:p>
          <a:p>
            <a:endParaRPr lang="en-US" sz="1700" dirty="0"/>
          </a:p>
        </p:txBody>
      </p:sp>
      <p:pic>
        <p:nvPicPr>
          <p:cNvPr id="5" name="Picture 4">
            <a:extLst>
              <a:ext uri="{FF2B5EF4-FFF2-40B4-BE49-F238E27FC236}">
                <a16:creationId xmlns:a16="http://schemas.microsoft.com/office/drawing/2014/main" id="{93785574-AF99-0F2D-85AB-A9803EE4B36C}"/>
              </a:ext>
            </a:extLst>
          </p:cNvPr>
          <p:cNvPicPr>
            <a:picLocks noChangeAspect="1"/>
          </p:cNvPicPr>
          <p:nvPr/>
        </p:nvPicPr>
        <p:blipFill>
          <a:blip r:embed="rId2"/>
          <a:stretch>
            <a:fillRect/>
          </a:stretch>
        </p:blipFill>
        <p:spPr>
          <a:xfrm>
            <a:off x="4901184" y="1843968"/>
            <a:ext cx="6922008" cy="3270648"/>
          </a:xfrm>
          <a:prstGeom prst="rect">
            <a:avLst/>
          </a:prstGeom>
        </p:spPr>
      </p:pic>
    </p:spTree>
    <p:extLst>
      <p:ext uri="{BB962C8B-B14F-4D97-AF65-F5344CB8AC3E}">
        <p14:creationId xmlns:p14="http://schemas.microsoft.com/office/powerpoint/2010/main" val="115394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C575B7-6BB4-573E-D8F7-E4CCA6E0C61F}"/>
              </a:ext>
            </a:extLst>
          </p:cNvPr>
          <p:cNvPicPr>
            <a:picLocks noChangeAspect="1"/>
          </p:cNvPicPr>
          <p:nvPr/>
        </p:nvPicPr>
        <p:blipFill>
          <a:blip r:embed="rId2"/>
          <a:stretch>
            <a:fillRect/>
          </a:stretch>
        </p:blipFill>
        <p:spPr>
          <a:xfrm>
            <a:off x="1691995" y="643467"/>
            <a:ext cx="880800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33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D6015-C953-B6FD-8FFE-D4F90810E86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QIP Outcome Report Presentations </a:t>
            </a:r>
          </a:p>
        </p:txBody>
      </p:sp>
      <p:pic>
        <p:nvPicPr>
          <p:cNvPr id="5" name="Content Placeholder 4">
            <a:extLst>
              <a:ext uri="{FF2B5EF4-FFF2-40B4-BE49-F238E27FC236}">
                <a16:creationId xmlns:a16="http://schemas.microsoft.com/office/drawing/2014/main" id="{75C0EC8A-10E4-1CD2-42F6-64DDBC2EDFF1}"/>
              </a:ext>
            </a:extLst>
          </p:cNvPr>
          <p:cNvPicPr>
            <a:picLocks noGrp="1" noChangeAspect="1"/>
          </p:cNvPicPr>
          <p:nvPr>
            <p:ph idx="1"/>
          </p:nvPr>
        </p:nvPicPr>
        <p:blipFill>
          <a:blip r:embed="rId2"/>
          <a:stretch>
            <a:fillRect/>
          </a:stretch>
        </p:blipFill>
        <p:spPr>
          <a:xfrm>
            <a:off x="1950529" y="1675227"/>
            <a:ext cx="8290941" cy="4394199"/>
          </a:xfrm>
          <a:prstGeom prst="rect">
            <a:avLst/>
          </a:prstGeom>
        </p:spPr>
      </p:pic>
    </p:spTree>
    <p:extLst>
      <p:ext uri="{BB962C8B-B14F-4D97-AF65-F5344CB8AC3E}">
        <p14:creationId xmlns:p14="http://schemas.microsoft.com/office/powerpoint/2010/main" val="247389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4F313-0857-3ACF-EC26-0436337762EB}"/>
              </a:ext>
            </a:extLst>
          </p:cNvPr>
          <p:cNvSpPr>
            <a:spLocks noGrp="1"/>
          </p:cNvSpPr>
          <p:nvPr>
            <p:ph type="title"/>
          </p:nvPr>
        </p:nvSpPr>
        <p:spPr>
          <a:xfrm>
            <a:off x="755903" y="4086225"/>
            <a:ext cx="10272468" cy="1485900"/>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Cycle 1 Outcome Report Presentation Status</a:t>
            </a:r>
            <a:br>
              <a:rPr lang="en-US" sz="4000" b="1" kern="1200" dirty="0">
                <a:solidFill>
                  <a:schemeClr val="tx2"/>
                </a:solidFill>
                <a:latin typeface="+mj-lt"/>
                <a:ea typeface="+mj-ea"/>
                <a:cs typeface="+mj-cs"/>
              </a:rPr>
            </a:br>
            <a:r>
              <a:rPr lang="en-US" sz="4000" b="1" kern="1200" dirty="0">
                <a:solidFill>
                  <a:schemeClr val="tx2"/>
                </a:solidFill>
                <a:latin typeface="+mj-lt"/>
                <a:ea typeface="+mj-ea"/>
                <a:cs typeface="+mj-cs"/>
              </a:rPr>
              <a:t>Pending as of September 23, 2024</a:t>
            </a:r>
          </a:p>
        </p:txBody>
      </p:sp>
      <p:grpSp>
        <p:nvGrpSpPr>
          <p:cNvPr id="27" name="Group 26">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8" name="Freeform: Shape 27">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0">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6C18DDE9-820E-A0AC-9CDE-EFBAD4AB793E}"/>
              </a:ext>
            </a:extLst>
          </p:cNvPr>
          <p:cNvPicPr>
            <a:picLocks noChangeAspect="1"/>
          </p:cNvPicPr>
          <p:nvPr/>
        </p:nvPicPr>
        <p:blipFill>
          <a:blip r:embed="rId2"/>
          <a:stretch>
            <a:fillRect/>
          </a:stretch>
        </p:blipFill>
        <p:spPr>
          <a:xfrm>
            <a:off x="1667494" y="723900"/>
            <a:ext cx="8795560" cy="3438525"/>
          </a:xfrm>
          <a:prstGeom prst="rect">
            <a:avLst/>
          </a:prstGeom>
        </p:spPr>
      </p:pic>
      <p:grpSp>
        <p:nvGrpSpPr>
          <p:cNvPr id="33" name="Group 32">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4" name="Freeform: Shape 33">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02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22C47-AF96-A546-1701-4E692BE83918}"/>
              </a:ext>
            </a:extLst>
          </p:cNvPr>
          <p:cNvPicPr>
            <a:picLocks noChangeAspect="1"/>
          </p:cNvPicPr>
          <p:nvPr/>
        </p:nvPicPr>
        <p:blipFill>
          <a:blip r:embed="rId2"/>
          <a:stretch>
            <a:fillRect/>
          </a:stretch>
        </p:blipFill>
        <p:spPr>
          <a:xfrm>
            <a:off x="931546" y="1288243"/>
            <a:ext cx="10686326" cy="4983703"/>
          </a:xfrm>
          <a:prstGeom prst="rect">
            <a:avLst/>
          </a:prstGeom>
        </p:spPr>
      </p:pic>
    </p:spTree>
    <p:extLst>
      <p:ext uri="{BB962C8B-B14F-4D97-AF65-F5344CB8AC3E}">
        <p14:creationId xmlns:p14="http://schemas.microsoft.com/office/powerpoint/2010/main" val="179686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1025-120C-F7A8-7D32-2BE4B3BF9EF1}"/>
              </a:ext>
            </a:extLst>
          </p:cNvPr>
          <p:cNvSpPr>
            <a:spLocks noGrp="1"/>
          </p:cNvSpPr>
          <p:nvPr>
            <p:ph type="title"/>
          </p:nvPr>
        </p:nvSpPr>
        <p:spPr/>
        <p:txBody>
          <a:bodyPr>
            <a:normAutofit/>
          </a:bodyPr>
          <a:lstStyle/>
          <a:p>
            <a:pPr algn="ctr"/>
            <a:r>
              <a:rPr lang="en-US" sz="3600" b="1" dirty="0"/>
              <a:t>LVTGA Current Performance Measurement Report</a:t>
            </a:r>
          </a:p>
        </p:txBody>
      </p:sp>
      <p:graphicFrame>
        <p:nvGraphicFramePr>
          <p:cNvPr id="4" name="Table 4">
            <a:extLst>
              <a:ext uri="{FF2B5EF4-FFF2-40B4-BE49-F238E27FC236}">
                <a16:creationId xmlns:a16="http://schemas.microsoft.com/office/drawing/2014/main" id="{B92C42E5-CACA-B523-539B-B7BBD2E443B4}"/>
              </a:ext>
            </a:extLst>
          </p:cNvPr>
          <p:cNvGraphicFramePr>
            <a:graphicFrameLocks noGrp="1"/>
          </p:cNvGraphicFramePr>
          <p:nvPr>
            <p:ph idx="1"/>
            <p:extLst>
              <p:ext uri="{D42A27DB-BD31-4B8C-83A1-F6EECF244321}">
                <p14:modId xmlns:p14="http://schemas.microsoft.com/office/powerpoint/2010/main" val="431597566"/>
              </p:ext>
            </p:extLst>
          </p:nvPr>
        </p:nvGraphicFramePr>
        <p:xfrm>
          <a:off x="1181100" y="1690688"/>
          <a:ext cx="9923049" cy="3032760"/>
        </p:xfrm>
        <a:graphic>
          <a:graphicData uri="http://schemas.openxmlformats.org/drawingml/2006/table">
            <a:tbl>
              <a:tblPr firstRow="1" bandRow="1">
                <a:tableStyleId>{5C22544A-7EE6-4342-B048-85BDC9FD1C3A}</a:tableStyleId>
              </a:tblPr>
              <a:tblGrid>
                <a:gridCol w="2085254">
                  <a:extLst>
                    <a:ext uri="{9D8B030D-6E8A-4147-A177-3AD203B41FA5}">
                      <a16:colId xmlns:a16="http://schemas.microsoft.com/office/drawing/2014/main" val="4245650991"/>
                    </a:ext>
                  </a:extLst>
                </a:gridCol>
                <a:gridCol w="2791780">
                  <a:extLst>
                    <a:ext uri="{9D8B030D-6E8A-4147-A177-3AD203B41FA5}">
                      <a16:colId xmlns:a16="http://schemas.microsoft.com/office/drawing/2014/main" val="3631321860"/>
                    </a:ext>
                  </a:extLst>
                </a:gridCol>
                <a:gridCol w="1682005">
                  <a:extLst>
                    <a:ext uri="{9D8B030D-6E8A-4147-A177-3AD203B41FA5}">
                      <a16:colId xmlns:a16="http://schemas.microsoft.com/office/drawing/2014/main" val="2334136633"/>
                    </a:ext>
                  </a:extLst>
                </a:gridCol>
                <a:gridCol w="1682005">
                  <a:extLst>
                    <a:ext uri="{9D8B030D-6E8A-4147-A177-3AD203B41FA5}">
                      <a16:colId xmlns:a16="http://schemas.microsoft.com/office/drawing/2014/main" val="3077335779"/>
                    </a:ext>
                  </a:extLst>
                </a:gridCol>
                <a:gridCol w="1682005">
                  <a:extLst>
                    <a:ext uri="{9D8B030D-6E8A-4147-A177-3AD203B41FA5}">
                      <a16:colId xmlns:a16="http://schemas.microsoft.com/office/drawing/2014/main" val="774735655"/>
                    </a:ext>
                  </a:extLst>
                </a:gridCol>
              </a:tblGrid>
              <a:tr h="378501">
                <a:tc>
                  <a:txBody>
                    <a:bodyPr/>
                    <a:lstStyle/>
                    <a:p>
                      <a:r>
                        <a:rPr lang="en-US" dirty="0"/>
                        <a:t>Performance Measure</a:t>
                      </a:r>
                    </a:p>
                  </a:txBody>
                  <a:tcPr/>
                </a:tc>
                <a:tc>
                  <a:txBody>
                    <a:bodyPr/>
                    <a:lstStyle/>
                    <a:p>
                      <a:pPr algn="ctr"/>
                      <a:r>
                        <a:rPr lang="en-US" dirty="0"/>
                        <a:t>2023 Baseline – 2024 Goal</a:t>
                      </a:r>
                    </a:p>
                  </a:txBody>
                  <a:tcPr/>
                </a:tc>
                <a:tc>
                  <a:txBody>
                    <a:bodyPr/>
                    <a:lstStyle/>
                    <a:p>
                      <a:pPr algn="ctr"/>
                      <a:r>
                        <a:rPr lang="en-US" dirty="0"/>
                        <a:t>2024 |Q1 </a:t>
                      </a:r>
                    </a:p>
                  </a:txBody>
                  <a:tcPr/>
                </a:tc>
                <a:tc>
                  <a:txBody>
                    <a:bodyPr/>
                    <a:lstStyle/>
                    <a:p>
                      <a:pPr algn="ctr"/>
                      <a:r>
                        <a:rPr lang="en-US" dirty="0"/>
                        <a:t>2024| Q2</a:t>
                      </a:r>
                    </a:p>
                  </a:txBody>
                  <a:tcPr/>
                </a:tc>
                <a:tc>
                  <a:txBody>
                    <a:bodyPr/>
                    <a:lstStyle/>
                    <a:p>
                      <a:pPr algn="ctr"/>
                      <a:r>
                        <a:rPr lang="en-US" dirty="0"/>
                        <a:t>2024| Q3</a:t>
                      </a:r>
                    </a:p>
                  </a:txBody>
                  <a:tcPr/>
                </a:tc>
                <a:extLst>
                  <a:ext uri="{0D108BD9-81ED-4DB2-BD59-A6C34878D82A}">
                    <a16:rowId xmlns:a16="http://schemas.microsoft.com/office/drawing/2014/main" val="258167961"/>
                  </a:ext>
                </a:extLst>
              </a:tr>
              <a:tr h="370840">
                <a:tc>
                  <a:txBody>
                    <a:bodyPr/>
                    <a:lstStyle/>
                    <a:p>
                      <a:r>
                        <a:rPr lang="en-US" dirty="0"/>
                        <a:t>EIS Linkage to Care </a:t>
                      </a:r>
                    </a:p>
                  </a:txBody>
                  <a:tcPr/>
                </a:tc>
                <a:tc>
                  <a:txBody>
                    <a:bodyPr/>
                    <a:lstStyle/>
                    <a:p>
                      <a:pPr algn="ctr"/>
                      <a:r>
                        <a:rPr lang="en-US" dirty="0"/>
                        <a:t>61.44% - 65%</a:t>
                      </a:r>
                    </a:p>
                  </a:txBody>
                  <a:tcPr/>
                </a:tc>
                <a:tc>
                  <a:txBody>
                    <a:bodyPr/>
                    <a:lstStyle/>
                    <a:p>
                      <a:pPr algn="ctr"/>
                      <a:r>
                        <a:rPr lang="en-US" dirty="0"/>
                        <a:t>58.89%</a:t>
                      </a:r>
                    </a:p>
                  </a:txBody>
                  <a:tcPr/>
                </a:tc>
                <a:tc>
                  <a:txBody>
                    <a:bodyPr/>
                    <a:lstStyle/>
                    <a:p>
                      <a:pPr algn="ctr"/>
                      <a:r>
                        <a:rPr lang="en-US" dirty="0"/>
                        <a:t>65.94%</a:t>
                      </a:r>
                    </a:p>
                  </a:txBody>
                  <a:tcPr/>
                </a:tc>
                <a:tc>
                  <a:txBody>
                    <a:bodyPr/>
                    <a:lstStyle/>
                    <a:p>
                      <a:pPr algn="ctr"/>
                      <a:r>
                        <a:rPr lang="en-US" dirty="0"/>
                        <a:t>68.05%</a:t>
                      </a:r>
                    </a:p>
                  </a:txBody>
                  <a:tcPr/>
                </a:tc>
                <a:extLst>
                  <a:ext uri="{0D108BD9-81ED-4DB2-BD59-A6C34878D82A}">
                    <a16:rowId xmlns:a16="http://schemas.microsoft.com/office/drawing/2014/main" val="3951998415"/>
                  </a:ext>
                </a:extLst>
              </a:tr>
              <a:tr h="242156">
                <a:tc>
                  <a:txBody>
                    <a:bodyPr/>
                    <a:lstStyle/>
                    <a:p>
                      <a:r>
                        <a:rPr lang="en-US" dirty="0"/>
                        <a:t>MCM Viral Suppression </a:t>
                      </a:r>
                    </a:p>
                  </a:txBody>
                  <a:tcPr/>
                </a:tc>
                <a:tc>
                  <a:txBody>
                    <a:bodyPr/>
                    <a:lstStyle/>
                    <a:p>
                      <a:pPr algn="ctr"/>
                      <a:r>
                        <a:rPr lang="en-US" dirty="0"/>
                        <a:t>79% - 83%</a:t>
                      </a:r>
                    </a:p>
                  </a:txBody>
                  <a:tcPr/>
                </a:tc>
                <a:tc>
                  <a:txBody>
                    <a:bodyPr/>
                    <a:lstStyle/>
                    <a:p>
                      <a:pPr algn="ctr"/>
                      <a:r>
                        <a:rPr lang="en-US" dirty="0"/>
                        <a:t>68.43%</a:t>
                      </a:r>
                    </a:p>
                  </a:txBody>
                  <a:tcPr/>
                </a:tc>
                <a:tc>
                  <a:txBody>
                    <a:bodyPr/>
                    <a:lstStyle/>
                    <a:p>
                      <a:pPr algn="ctr"/>
                      <a:r>
                        <a:rPr lang="en-US" dirty="0"/>
                        <a:t>68.68%</a:t>
                      </a:r>
                    </a:p>
                  </a:txBody>
                  <a:tcPr/>
                </a:tc>
                <a:tc>
                  <a:txBody>
                    <a:bodyPr/>
                    <a:lstStyle/>
                    <a:p>
                      <a:pPr algn="ctr"/>
                      <a:r>
                        <a:rPr lang="en-US" dirty="0">
                          <a:solidFill>
                            <a:srgbClr val="FF0000"/>
                          </a:solidFill>
                        </a:rPr>
                        <a:t>64.44%</a:t>
                      </a:r>
                    </a:p>
                  </a:txBody>
                  <a:tcPr/>
                </a:tc>
                <a:extLst>
                  <a:ext uri="{0D108BD9-81ED-4DB2-BD59-A6C34878D82A}">
                    <a16:rowId xmlns:a16="http://schemas.microsoft.com/office/drawing/2014/main" val="905744422"/>
                  </a:ext>
                </a:extLst>
              </a:tr>
              <a:tr h="370840">
                <a:tc>
                  <a:txBody>
                    <a:bodyPr/>
                    <a:lstStyle/>
                    <a:p>
                      <a:r>
                        <a:rPr lang="en-US" dirty="0"/>
                        <a:t>OAHS Viral Suppression</a:t>
                      </a:r>
                    </a:p>
                  </a:txBody>
                  <a:tcPr/>
                </a:tc>
                <a:tc>
                  <a:txBody>
                    <a:bodyPr/>
                    <a:lstStyle/>
                    <a:p>
                      <a:pPr algn="ctr"/>
                      <a:r>
                        <a:rPr lang="en-US" dirty="0"/>
                        <a:t>89.30% - 92%</a:t>
                      </a:r>
                    </a:p>
                  </a:txBody>
                  <a:tcPr/>
                </a:tc>
                <a:tc>
                  <a:txBody>
                    <a:bodyPr/>
                    <a:lstStyle/>
                    <a:p>
                      <a:pPr algn="ctr"/>
                      <a:r>
                        <a:rPr lang="en-US" dirty="0"/>
                        <a:t>83.58%</a:t>
                      </a:r>
                    </a:p>
                  </a:txBody>
                  <a:tcPr/>
                </a:tc>
                <a:tc>
                  <a:txBody>
                    <a:bodyPr/>
                    <a:lstStyle/>
                    <a:p>
                      <a:pPr algn="ctr"/>
                      <a:r>
                        <a:rPr lang="en-US" dirty="0"/>
                        <a:t>83.51%</a:t>
                      </a:r>
                    </a:p>
                  </a:txBody>
                  <a:tcPr/>
                </a:tc>
                <a:tc>
                  <a:txBody>
                    <a:bodyPr/>
                    <a:lstStyle/>
                    <a:p>
                      <a:pPr algn="ctr"/>
                      <a:r>
                        <a:rPr lang="en-US" dirty="0"/>
                        <a:t>80.42%</a:t>
                      </a:r>
                    </a:p>
                  </a:txBody>
                  <a:tcPr/>
                </a:tc>
                <a:extLst>
                  <a:ext uri="{0D108BD9-81ED-4DB2-BD59-A6C34878D82A}">
                    <a16:rowId xmlns:a16="http://schemas.microsoft.com/office/drawing/2014/main" val="1523804195"/>
                  </a:ext>
                </a:extLst>
              </a:tr>
              <a:tr h="370840">
                <a:tc>
                  <a:txBody>
                    <a:bodyPr/>
                    <a:lstStyle/>
                    <a:p>
                      <a:r>
                        <a:rPr lang="en-US" dirty="0"/>
                        <a:t>Receipt of Care</a:t>
                      </a:r>
                    </a:p>
                  </a:txBody>
                  <a:tcPr/>
                </a:tc>
                <a:tc>
                  <a:txBody>
                    <a:bodyPr/>
                    <a:lstStyle/>
                    <a:p>
                      <a:pPr algn="ctr"/>
                      <a:r>
                        <a:rPr lang="en-US" dirty="0"/>
                        <a:t>90%</a:t>
                      </a:r>
                    </a:p>
                  </a:txBody>
                  <a:tcPr/>
                </a:tc>
                <a:tc>
                  <a:txBody>
                    <a:bodyPr/>
                    <a:lstStyle/>
                    <a:p>
                      <a:pPr algn="ctr"/>
                      <a:r>
                        <a:rPr lang="en-US" dirty="0">
                          <a:solidFill>
                            <a:srgbClr val="FF0000"/>
                          </a:solidFill>
                        </a:rPr>
                        <a:t>27%</a:t>
                      </a:r>
                    </a:p>
                  </a:txBody>
                  <a:tcPr/>
                </a:tc>
                <a:tc>
                  <a:txBody>
                    <a:bodyPr/>
                    <a:lstStyle/>
                    <a:p>
                      <a:pPr algn="ctr"/>
                      <a:r>
                        <a:rPr lang="en-US" dirty="0">
                          <a:solidFill>
                            <a:srgbClr val="FF0000"/>
                          </a:solidFill>
                        </a:rPr>
                        <a:t>27.24%</a:t>
                      </a:r>
                    </a:p>
                  </a:txBody>
                  <a:tcPr/>
                </a:tc>
                <a:tc>
                  <a:txBody>
                    <a:bodyPr/>
                    <a:lstStyle/>
                    <a:p>
                      <a:pPr algn="ctr"/>
                      <a:r>
                        <a:rPr lang="en-US" dirty="0">
                          <a:solidFill>
                            <a:srgbClr val="FF0000"/>
                          </a:solidFill>
                        </a:rPr>
                        <a:t>25.63%</a:t>
                      </a:r>
                    </a:p>
                  </a:txBody>
                  <a:tcPr/>
                </a:tc>
                <a:extLst>
                  <a:ext uri="{0D108BD9-81ED-4DB2-BD59-A6C34878D82A}">
                    <a16:rowId xmlns:a16="http://schemas.microsoft.com/office/drawing/2014/main" val="1529404580"/>
                  </a:ext>
                </a:extLst>
              </a:tr>
              <a:tr h="370840">
                <a:tc>
                  <a:txBody>
                    <a:bodyPr/>
                    <a:lstStyle/>
                    <a:p>
                      <a:r>
                        <a:rPr lang="en-US" dirty="0"/>
                        <a:t>Retention in Care</a:t>
                      </a:r>
                    </a:p>
                  </a:txBody>
                  <a:tcPr/>
                </a:tc>
                <a:tc>
                  <a:txBody>
                    <a:bodyPr/>
                    <a:lstStyle/>
                    <a:p>
                      <a:pPr algn="ctr"/>
                      <a:r>
                        <a:rPr lang="en-US" dirty="0"/>
                        <a:t>72.80%</a:t>
                      </a:r>
                    </a:p>
                  </a:txBody>
                  <a:tcPr/>
                </a:tc>
                <a:tc>
                  <a:txBody>
                    <a:bodyPr/>
                    <a:lstStyle/>
                    <a:p>
                      <a:pPr algn="ctr"/>
                      <a:r>
                        <a:rPr lang="en-US" dirty="0"/>
                        <a:t>76.95%</a:t>
                      </a:r>
                    </a:p>
                  </a:txBody>
                  <a:tcPr/>
                </a:tc>
                <a:tc>
                  <a:txBody>
                    <a:bodyPr/>
                    <a:lstStyle/>
                    <a:p>
                      <a:pPr algn="ctr"/>
                      <a:r>
                        <a:rPr lang="en-US" dirty="0"/>
                        <a:t>78.65%</a:t>
                      </a:r>
                    </a:p>
                  </a:txBody>
                  <a:tcPr/>
                </a:tc>
                <a:tc>
                  <a:txBody>
                    <a:bodyPr/>
                    <a:lstStyle/>
                    <a:p>
                      <a:pPr algn="ctr"/>
                      <a:r>
                        <a:rPr lang="en-US" dirty="0"/>
                        <a:t>77.79%</a:t>
                      </a:r>
                    </a:p>
                  </a:txBody>
                  <a:tcPr/>
                </a:tc>
                <a:extLst>
                  <a:ext uri="{0D108BD9-81ED-4DB2-BD59-A6C34878D82A}">
                    <a16:rowId xmlns:a16="http://schemas.microsoft.com/office/drawing/2014/main" val="553120045"/>
                  </a:ext>
                </a:extLst>
              </a:tr>
            </a:tbl>
          </a:graphicData>
        </a:graphic>
      </p:graphicFrame>
    </p:spTree>
    <p:extLst>
      <p:ext uri="{BB962C8B-B14F-4D97-AF65-F5344CB8AC3E}">
        <p14:creationId xmlns:p14="http://schemas.microsoft.com/office/powerpoint/2010/main" val="186861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743D921-6F56-6743-ABC8-59CA8668F5D2}">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2263</TotalTime>
  <Words>537</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LVTGA Ryan White Part A CQM Meeting</vt:lpstr>
      <vt:lpstr>PowerPoint Presentation</vt:lpstr>
      <vt:lpstr>Quarter 3 CQM Meeting</vt:lpstr>
      <vt:lpstr>Reason for Increased Strategic Meeting Frequency​</vt:lpstr>
      <vt:lpstr>PowerPoint Presentation</vt:lpstr>
      <vt:lpstr>QIP Outcome Report Presentations </vt:lpstr>
      <vt:lpstr>Cycle 1 Outcome Report Presentation Status Pending as of September 23, 2024</vt:lpstr>
      <vt:lpstr>PowerPoint Presentation</vt:lpstr>
      <vt:lpstr>LVTGA Current Performance Measurement Report</vt:lpstr>
      <vt:lpstr>Agency Enrollment Status Definitions</vt:lpstr>
      <vt:lpstr>PowerPoint Presentation</vt:lpstr>
      <vt:lpstr>Upcoming Reminders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LVTGA CQM Meeting</dc:title>
  <dc:creator>Jessica Rios</dc:creator>
  <cp:lastModifiedBy>Jessica Rios</cp:lastModifiedBy>
  <cp:revision>27</cp:revision>
  <dcterms:created xsi:type="dcterms:W3CDTF">2024-06-17T20:55:17Z</dcterms:created>
  <dcterms:modified xsi:type="dcterms:W3CDTF">2024-09-25T00:26:52Z</dcterms:modified>
</cp:coreProperties>
</file>