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16"/>
  </p:notesMasterIdLst>
  <p:handoutMasterIdLst>
    <p:handoutMasterId r:id="rId17"/>
  </p:handoutMasterIdLst>
  <p:sldIdLst>
    <p:sldId id="325" r:id="rId5"/>
    <p:sldId id="307" r:id="rId6"/>
    <p:sldId id="312" r:id="rId7"/>
    <p:sldId id="324" r:id="rId8"/>
    <p:sldId id="341" r:id="rId9"/>
    <p:sldId id="342" r:id="rId10"/>
    <p:sldId id="339" r:id="rId11"/>
    <p:sldId id="338" r:id="rId12"/>
    <p:sldId id="317" r:id="rId13"/>
    <p:sldId id="340" r:id="rId14"/>
    <p:sldId id="3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5394" autoAdjust="0"/>
  </p:normalViewPr>
  <p:slideViewPr>
    <p:cSldViewPr snapToGrid="0">
      <p:cViewPr varScale="1">
        <p:scale>
          <a:sx n="67" d="100"/>
          <a:sy n="67" d="100"/>
        </p:scale>
        <p:origin x="648" y="46"/>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6AA30A-158D-435B-B1F3-6FF82BD60FDF}" type="datetimeFigureOut">
              <a:rPr lang="en-US" smtClean="0"/>
              <a:t>3/25/2025</a:t>
            </a:fld>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3/25/2025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64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2</a:t>
            </a:fld>
            <a:endParaRPr lang="en-US" dirty="0"/>
          </a:p>
        </p:txBody>
      </p:sp>
    </p:spTree>
    <p:extLst>
      <p:ext uri="{BB962C8B-B14F-4D97-AF65-F5344CB8AC3E}">
        <p14:creationId xmlns:p14="http://schemas.microsoft.com/office/powerpoint/2010/main" val="144118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3</a:t>
            </a:fld>
            <a:endParaRPr lang="en-US" dirty="0"/>
          </a:p>
        </p:txBody>
      </p:sp>
    </p:spTree>
    <p:extLst>
      <p:ext uri="{BB962C8B-B14F-4D97-AF65-F5344CB8AC3E}">
        <p14:creationId xmlns:p14="http://schemas.microsoft.com/office/powerpoint/2010/main" val="183897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4</a:t>
            </a:fld>
            <a:endParaRPr lang="en-US" dirty="0"/>
          </a:p>
        </p:txBody>
      </p:sp>
    </p:spTree>
    <p:extLst>
      <p:ext uri="{BB962C8B-B14F-4D97-AF65-F5344CB8AC3E}">
        <p14:creationId xmlns:p14="http://schemas.microsoft.com/office/powerpoint/2010/main" val="1520219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7</a:t>
            </a:fld>
            <a:endParaRPr lang="en-US" dirty="0"/>
          </a:p>
        </p:txBody>
      </p:sp>
    </p:spTree>
    <p:extLst>
      <p:ext uri="{BB962C8B-B14F-4D97-AF65-F5344CB8AC3E}">
        <p14:creationId xmlns:p14="http://schemas.microsoft.com/office/powerpoint/2010/main" val="3046034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8</a:t>
            </a:fld>
            <a:endParaRPr lang="en-US" dirty="0"/>
          </a:p>
        </p:txBody>
      </p:sp>
    </p:spTree>
    <p:extLst>
      <p:ext uri="{BB962C8B-B14F-4D97-AF65-F5344CB8AC3E}">
        <p14:creationId xmlns:p14="http://schemas.microsoft.com/office/powerpoint/2010/main" val="349583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9</a:t>
            </a:fld>
            <a:endParaRPr lang="en-US" dirty="0"/>
          </a:p>
        </p:txBody>
      </p:sp>
    </p:spTree>
    <p:extLst>
      <p:ext uri="{BB962C8B-B14F-4D97-AF65-F5344CB8AC3E}">
        <p14:creationId xmlns:p14="http://schemas.microsoft.com/office/powerpoint/2010/main" val="419420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10</a:t>
            </a:fld>
            <a:endParaRPr lang="en-US" dirty="0"/>
          </a:p>
        </p:txBody>
      </p:sp>
    </p:spTree>
    <p:extLst>
      <p:ext uri="{BB962C8B-B14F-4D97-AF65-F5344CB8AC3E}">
        <p14:creationId xmlns:p14="http://schemas.microsoft.com/office/powerpoint/2010/main" val="416585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11</a:t>
            </a:fld>
            <a:endParaRPr lang="en-US" dirty="0"/>
          </a:p>
        </p:txBody>
      </p:sp>
    </p:spTree>
    <p:extLst>
      <p:ext uri="{BB962C8B-B14F-4D97-AF65-F5344CB8AC3E}">
        <p14:creationId xmlns:p14="http://schemas.microsoft.com/office/powerpoint/2010/main" val="2773003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490472"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490472" y="3943232"/>
            <a:ext cx="9144000" cy="1655762"/>
          </a:xfrm>
        </p:spPr>
        <p:txBody>
          <a:bodyPr>
            <a:normAutofit/>
          </a:bodyPr>
          <a:lstStyle>
            <a:lvl1pPr marL="0" indent="0" algn="ctr">
              <a:lnSpc>
                <a:spcPct val="1100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32613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43943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524" y="708955"/>
            <a:ext cx="12193526"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a:noAutofit/>
          </a:bodyPr>
          <a:lstStyle>
            <a:lvl1pPr algn="ctr">
              <a:defRPr sz="72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3048" y="2138289"/>
            <a:ext cx="12188952" cy="40339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2C488A36-B0CB-7B46-C2A6-BA57D39EC47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860" r="37853" b="27738"/>
          <a:stretch/>
        </p:blipFill>
        <p:spPr>
          <a:xfrm>
            <a:off x="6962087" y="2143124"/>
            <a:ext cx="5226865" cy="4033839"/>
          </a:xfrm>
          <a:prstGeom prst="rect">
            <a:avLst/>
          </a:prstGeom>
        </p:spPr>
      </p:pic>
      <p:sp>
        <p:nvSpPr>
          <p:cNvPr id="16" name="Title 1">
            <a:extLst>
              <a:ext uri="{FF2B5EF4-FFF2-40B4-BE49-F238E27FC236}">
                <a16:creationId xmlns:a16="http://schemas.microsoft.com/office/drawing/2014/main" id="{A8614BA2-9387-F1B5-B7DB-B34DAE90FEDE}"/>
              </a:ext>
            </a:extLst>
          </p:cNvPr>
          <p:cNvSpPr>
            <a:spLocks noGrp="1"/>
          </p:cNvSpPr>
          <p:nvPr>
            <p:ph type="title" hasCustomPrompt="1"/>
          </p:nvPr>
        </p:nvSpPr>
        <p:spPr>
          <a:xfrm>
            <a:off x="422177" y="365125"/>
            <a:ext cx="10778937" cy="1325563"/>
          </a:xfrm>
        </p:spPr>
        <p:txBody>
          <a:bodyPr>
            <a:normAutofit/>
          </a:bodyPr>
          <a:lstStyle>
            <a:lvl1pPr>
              <a:defRPr sz="4400"/>
            </a:lvl1pPr>
          </a:lstStyle>
          <a:p>
            <a:r>
              <a:rPr lang="en-US" dirty="0"/>
              <a:t>Click to add title</a:t>
            </a:r>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hasCustomPrompt="1"/>
          </p:nvPr>
        </p:nvSpPr>
        <p:spPr>
          <a:xfrm>
            <a:off x="422899" y="2350108"/>
            <a:ext cx="10778221" cy="3609461"/>
          </a:xfrm>
        </p:spPr>
        <p:txBody>
          <a:bodyPr anchor="ctr" anchorCtr="0">
            <a:normAutofit/>
          </a:bodyPr>
          <a:lstStyle>
            <a:lvl1pPr>
              <a:buNone/>
              <a:defRPr sz="2400"/>
            </a:lvl1pPr>
            <a:lvl2pPr>
              <a:defRPr sz="2400"/>
            </a:lvl2pPr>
            <a:lvl3pPr>
              <a:defRPr sz="2400"/>
            </a:lvl3pPr>
            <a:lvl4pPr>
              <a:defRPr sz="24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A80DA6A-71F3-6286-F60A-EEEC9188718C}"/>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75F98B46-5DFC-3487-EB05-148905CA6507}"/>
              </a:ext>
              <a:ext uri="{C183D7F6-B498-43B3-948B-1728B52AA6E4}">
                <adec:decorative xmlns:adec="http://schemas.microsoft.com/office/drawing/2017/decorative" val="1"/>
              </a:ext>
            </a:extLst>
          </p:cNvPr>
          <p:cNvCxnSpPr>
            <a:cxnSpLocks/>
          </p:cNvCxnSpPr>
          <p:nvPr userDrawn="1"/>
        </p:nvCxnSpPr>
        <p:spPr>
          <a:xfrm>
            <a:off x="0" y="2138288"/>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768F8E-3DFF-8D92-E3CF-5AE5F6DA5422}"/>
              </a:ext>
              <a:ext uri="{C183D7F6-B498-43B3-948B-1728B52AA6E4}">
                <adec:decorative xmlns:adec="http://schemas.microsoft.com/office/drawing/2017/decorative" val="1"/>
              </a:ext>
            </a:extLst>
          </p:cNvPr>
          <p:cNvCxnSpPr>
            <a:cxnSpLocks/>
          </p:cNvCxnSpPr>
          <p:nvPr userDrawn="1"/>
        </p:nvCxnSpPr>
        <p:spPr>
          <a:xfrm>
            <a:off x="0" y="2045761"/>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83A1EA-5EE3-D81A-D135-860F481F6740}"/>
              </a:ext>
              <a:ext uri="{C183D7F6-B498-43B3-948B-1728B52AA6E4}">
                <adec:decorative xmlns:adec="http://schemas.microsoft.com/office/drawing/2017/decorative" val="1"/>
              </a:ext>
            </a:extLst>
          </p:cNvPr>
          <p:cNvCxnSpPr>
            <a:cxnSpLocks/>
          </p:cNvCxnSpPr>
          <p:nvPr userDrawn="1"/>
        </p:nvCxnSpPr>
        <p:spPr>
          <a:xfrm>
            <a:off x="0" y="626472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EA58FF-2FB1-3B78-FDCF-E5DC2EFE5D57}"/>
              </a:ext>
              <a:ext uri="{C183D7F6-B498-43B3-948B-1728B52AA6E4}">
                <adec:decorative xmlns:adec="http://schemas.microsoft.com/office/drawing/2017/decorative" val="1"/>
              </a:ext>
            </a:extLst>
          </p:cNvPr>
          <p:cNvCxnSpPr>
            <a:cxnSpLocks/>
          </p:cNvCxnSpPr>
          <p:nvPr userDrawn="1"/>
        </p:nvCxnSpPr>
        <p:spPr>
          <a:xfrm>
            <a:off x="0"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26723"/>
      </p:ext>
    </p:extLst>
  </p:cSld>
  <p:clrMapOvr>
    <a:masterClrMapping/>
  </p:clrMapOvr>
  <p:extLst>
    <p:ext uri="{DCECCB84-F9BA-43D5-87BE-67443E8EF086}">
      <p15:sldGuideLst xmlns:p15="http://schemas.microsoft.com/office/powerpoint/2012/main">
        <p15:guide id="1"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2"/>
            <a:ext cx="5646541" cy="5295371"/>
          </a:xfrm>
        </p:spPr>
        <p:txBody>
          <a:bodyPr anchor="ctr" anchorCtr="0">
            <a:normAutofit/>
          </a:bodyPr>
          <a:lstStyle>
            <a:lvl1pPr>
              <a:defRPr sz="4400"/>
            </a:lvl1pPr>
          </a:lstStyle>
          <a:p>
            <a:pPr algn="l">
              <a:lnSpc>
                <a:spcPts val="5800"/>
              </a:lnSpc>
            </a:pPr>
            <a:r>
              <a:rPr lang="en-US" sz="4800" dirty="0"/>
              <a:t>Click to add title </a:t>
            </a:r>
          </a:p>
        </p:txBody>
      </p:sp>
      <p:sp>
        <p:nvSpPr>
          <p:cNvPr id="2" name="Picture Placeholder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a:normAutofit/>
          </a:bodyPr>
          <a:lstStyle>
            <a:lvl1pPr marL="0" indent="0" algn="ctr">
              <a:buNone/>
              <a:defRPr sz="1800"/>
            </a:lvl1pPr>
          </a:lstStyle>
          <a:p>
            <a:r>
              <a:rPr lang="en-US"/>
              <a:t>Click icon to add picture</a:t>
            </a:r>
            <a:endParaRPr lang="en-US" dirty="0"/>
          </a:p>
        </p:txBody>
      </p:sp>
    </p:spTree>
    <p:extLst>
      <p:ext uri="{BB962C8B-B14F-4D97-AF65-F5344CB8AC3E}">
        <p14:creationId xmlns:p14="http://schemas.microsoft.com/office/powerpoint/2010/main" val="3713768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3"/>
            <a:ext cx="5646541" cy="3304494"/>
          </a:xfrm>
        </p:spPr>
        <p:txBody>
          <a:bodyPr anchor="b" anchorCtr="0">
            <a:normAutofit/>
          </a:bodyPr>
          <a:lstStyle>
            <a:lvl1pPr>
              <a:defRPr sz="4400"/>
            </a:lvl1pPr>
          </a:lstStyle>
          <a:p>
            <a:pPr algn="l">
              <a:lnSpc>
                <a:spcPts val="5800"/>
              </a:lnSpc>
            </a:pPr>
            <a:r>
              <a:rPr lang="en-US" sz="4800" dirty="0"/>
              <a:t>Click to add title </a:t>
            </a:r>
          </a:p>
        </p:txBody>
      </p:sp>
      <p:sp>
        <p:nvSpPr>
          <p:cNvPr id="4" name="Rectangle 3">
            <a:extLst>
              <a:ext uri="{FF2B5EF4-FFF2-40B4-BE49-F238E27FC236}">
                <a16:creationId xmlns:a16="http://schemas.microsoft.com/office/drawing/2014/main" id="{39415B1A-CA14-E219-0C7F-0B38B168475A}"/>
              </a:ext>
              <a:ext uri="{C183D7F6-B498-43B3-948B-1728B52AA6E4}">
                <adec:decorative xmlns:adec="http://schemas.microsoft.com/office/drawing/2017/decorative" val="1"/>
              </a:ext>
            </a:extLst>
          </p:cNvPr>
          <p:cNvSpPr/>
          <p:nvPr userDrawn="1"/>
        </p:nvSpPr>
        <p:spPr>
          <a:xfrm>
            <a:off x="6483096" y="1"/>
            <a:ext cx="5013088"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2BA35BB-6689-91C0-7D75-944092B3CDB5}"/>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1949B5-8206-3159-8E9E-E95F2A9AA4EA}"/>
              </a:ext>
              <a:ext uri="{C183D7F6-B498-43B3-948B-1728B52AA6E4}">
                <adec:decorative xmlns:adec="http://schemas.microsoft.com/office/drawing/2017/decorative" val="1"/>
              </a:ext>
            </a:extLst>
          </p:cNvPr>
          <p:cNvCxnSpPr>
            <a:cxnSpLocks/>
          </p:cNvCxnSpPr>
          <p:nvPr userDrawn="1"/>
        </p:nvCxnSpPr>
        <p:spPr>
          <a:xfrm flipV="1">
            <a:off x="6483096"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7BFBC-DA17-6BEB-A937-333E9504DD6D}"/>
              </a:ext>
              <a:ext uri="{C183D7F6-B498-43B3-948B-1728B52AA6E4}">
                <adec:decorative xmlns:adec="http://schemas.microsoft.com/office/drawing/2017/decorative" val="1"/>
              </a:ext>
            </a:extLst>
          </p:cNvPr>
          <p:cNvCxnSpPr>
            <a:cxnSpLocks/>
          </p:cNvCxnSpPr>
          <p:nvPr userDrawn="1"/>
        </p:nvCxnSpPr>
        <p:spPr>
          <a:xfrm flipV="1">
            <a:off x="6363569"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DF9A5C70-EFC4-1BAB-285F-B317FAF4744B}"/>
              </a:ext>
            </a:extLst>
          </p:cNvPr>
          <p:cNvSpPr>
            <a:spLocks noGrp="1"/>
          </p:cNvSpPr>
          <p:nvPr>
            <p:ph type="body" sz="quarter" idx="10" hasCustomPrompt="1"/>
          </p:nvPr>
        </p:nvSpPr>
        <p:spPr>
          <a:xfrm>
            <a:off x="422275" y="4148138"/>
            <a:ext cx="5673726" cy="1528762"/>
          </a:xfrm>
        </p:spPr>
        <p:txBody>
          <a:bodyPr/>
          <a:lstStyle>
            <a:lvl1pPr marL="0" indent="0">
              <a:buNone/>
              <a:defRPr/>
            </a:lvl1pPr>
          </a:lstStyle>
          <a:p>
            <a:pPr lvl="0"/>
            <a:r>
              <a:rPr lang="en-US" dirty="0"/>
              <a:t>Click to add subtitle</a:t>
            </a:r>
          </a:p>
        </p:txBody>
      </p:sp>
      <p:pic>
        <p:nvPicPr>
          <p:cNvPr id="16" name="Graphic 15">
            <a:extLst>
              <a:ext uri="{FF2B5EF4-FFF2-40B4-BE49-F238E27FC236}">
                <a16:creationId xmlns:a16="http://schemas.microsoft.com/office/drawing/2014/main" id="{C073F905-5A3E-F9EB-B095-7A3A17C1ED3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249" t="13424" r="28018" b="11087"/>
          <a:stretch/>
        </p:blipFill>
        <p:spPr>
          <a:xfrm>
            <a:off x="6472427" y="0"/>
            <a:ext cx="5023757" cy="6858000"/>
          </a:xfrm>
          <a:prstGeom prst="rect">
            <a:avLst/>
          </a:prstGeom>
        </p:spPr>
      </p:pic>
    </p:spTree>
    <p:extLst>
      <p:ext uri="{BB962C8B-B14F-4D97-AF65-F5344CB8AC3E}">
        <p14:creationId xmlns:p14="http://schemas.microsoft.com/office/powerpoint/2010/main" val="96630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7B93E-437F-D9D6-D3D1-6DE5F025A4CD}"/>
              </a:ext>
              <a:ext uri="{C183D7F6-B498-43B3-948B-1728B52AA6E4}">
                <adec:decorative xmlns:adec="http://schemas.microsoft.com/office/drawing/2017/decorative" val="1"/>
              </a:ext>
            </a:extLst>
          </p:cNvPr>
          <p:cNvSpPr/>
          <p:nvPr userDrawn="1"/>
        </p:nvSpPr>
        <p:spPr>
          <a:xfrm>
            <a:off x="10744200" y="1"/>
            <a:ext cx="75198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B74AAE1C-171A-32A3-E6FD-75252CAB87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96" t="12194" r="49125" b="12256"/>
          <a:stretch/>
        </p:blipFill>
        <p:spPr>
          <a:xfrm>
            <a:off x="10732660" y="-5609"/>
            <a:ext cx="763524" cy="6863608"/>
          </a:xfrm>
          <a:prstGeom prst="rect">
            <a:avLst/>
          </a:prstGeom>
        </p:spPr>
      </p:pic>
      <p:sp>
        <p:nvSpPr>
          <p:cNvPr id="13" name="Title 1">
            <a:extLst>
              <a:ext uri="{FF2B5EF4-FFF2-40B4-BE49-F238E27FC236}">
                <a16:creationId xmlns:a16="http://schemas.microsoft.com/office/drawing/2014/main" id="{F581E4B7-6D97-63BF-7E87-5E71F8BD8C58}"/>
              </a:ext>
            </a:extLst>
          </p:cNvPr>
          <p:cNvSpPr>
            <a:spLocks noGrp="1"/>
          </p:cNvSpPr>
          <p:nvPr>
            <p:ph type="title" hasCustomPrompt="1"/>
          </p:nvPr>
        </p:nvSpPr>
        <p:spPr>
          <a:xfrm>
            <a:off x="422178" y="365125"/>
            <a:ext cx="9733538" cy="1325563"/>
          </a:xfrm>
        </p:spPr>
        <p:txBody>
          <a:bodyPr>
            <a:normAutofit/>
          </a:bodyPr>
          <a:lstStyle>
            <a:lvl1pPr>
              <a:defRPr sz="4400"/>
            </a:lvl1pPr>
          </a:lstStyle>
          <a:p>
            <a:r>
              <a:rPr lang="en-US" dirty="0"/>
              <a:t>Click to add title</a:t>
            </a:r>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hasCustomPrompt="1"/>
          </p:nvPr>
        </p:nvSpPr>
        <p:spPr>
          <a:xfrm>
            <a:off x="419106" y="2198915"/>
            <a:ext cx="9741183" cy="3345316"/>
          </a:xfrm>
        </p:spPr>
        <p:txBody>
          <a:bodyPr anchor="t" anchorCtr="0">
            <a:normAutofit/>
          </a:bodyPr>
          <a:lstStyle>
            <a:lvl1pPr marL="0" indent="0">
              <a:buNone/>
              <a:defRPr sz="1800" baseline="0"/>
            </a:lvl1pPr>
            <a:lvl2pP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05DBF26-BAB3-D5FD-5EA7-310263D4CA95}"/>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6940584B-2A03-52F7-B667-9CD1A2BD7857}"/>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3C0872-DC48-53B1-8569-7A913D92D8D1}"/>
              </a:ext>
              <a:ext uri="{C183D7F6-B498-43B3-948B-1728B52AA6E4}">
                <adec:decorative xmlns:adec="http://schemas.microsoft.com/office/drawing/2017/decorative" val="1"/>
              </a:ext>
            </a:extLst>
          </p:cNvPr>
          <p:cNvCxnSpPr>
            <a:cxnSpLocks/>
          </p:cNvCxnSpPr>
          <p:nvPr userDrawn="1"/>
        </p:nvCxnSpPr>
        <p:spPr>
          <a:xfrm flipV="1">
            <a:off x="1074420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35D700-0F05-E0E7-FB42-2FC890C26C08}"/>
              </a:ext>
              <a:ext uri="{C183D7F6-B498-43B3-948B-1728B52AA6E4}">
                <adec:decorative xmlns:adec="http://schemas.microsoft.com/office/drawing/2017/decorative" val="1"/>
              </a:ext>
            </a:extLst>
          </p:cNvPr>
          <p:cNvCxnSpPr>
            <a:cxnSpLocks/>
          </p:cNvCxnSpPr>
          <p:nvPr userDrawn="1"/>
        </p:nvCxnSpPr>
        <p:spPr>
          <a:xfrm flipV="1">
            <a:off x="1063077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C00B3F-62BE-8535-5239-46279DF1B7E6}"/>
              </a:ext>
              <a:ext uri="{C183D7F6-B498-43B3-948B-1728B52AA6E4}">
                <adec:decorative xmlns:adec="http://schemas.microsoft.com/office/drawing/2017/decorative" val="1"/>
              </a:ext>
            </a:extLst>
          </p:cNvPr>
          <p:cNvCxnSpPr>
            <a:cxnSpLocks/>
          </p:cNvCxnSpPr>
          <p:nvPr userDrawn="1"/>
        </p:nvCxnSpPr>
        <p:spPr>
          <a:xfrm>
            <a:off x="0" y="605245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541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break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7AE2FB-B934-16AA-2537-04016B7F1AAB}"/>
              </a:ext>
            </a:extLst>
          </p:cNvPr>
          <p:cNvSpPr>
            <a:spLocks noGrp="1"/>
          </p:cNvSpPr>
          <p:nvPr>
            <p:ph type="ctrTitle" hasCustomPrompt="1"/>
          </p:nvPr>
        </p:nvSpPr>
        <p:spPr>
          <a:xfrm>
            <a:off x="422897" y="576263"/>
            <a:ext cx="5646541" cy="3304494"/>
          </a:xfrm>
        </p:spPr>
        <p:txBody>
          <a:bodyPr anchor="b" anchorCtr="0">
            <a:normAutofit/>
          </a:bodyPr>
          <a:lstStyle>
            <a:lvl1pPr>
              <a:defRPr sz="4400"/>
            </a:lvl1pPr>
          </a:lstStyle>
          <a:p>
            <a:pPr algn="l">
              <a:lnSpc>
                <a:spcPts val="5800"/>
              </a:lnSpc>
            </a:pPr>
            <a:r>
              <a:rPr lang="en-US" sz="4800" dirty="0"/>
              <a:t>Click to add title </a:t>
            </a:r>
          </a:p>
        </p:txBody>
      </p:sp>
      <p:sp>
        <p:nvSpPr>
          <p:cNvPr id="4" name="Text Placeholder 14">
            <a:extLst>
              <a:ext uri="{FF2B5EF4-FFF2-40B4-BE49-F238E27FC236}">
                <a16:creationId xmlns:a16="http://schemas.microsoft.com/office/drawing/2014/main" id="{B5241927-0828-2C0E-290E-E82A357BC83F}"/>
              </a:ext>
            </a:extLst>
          </p:cNvPr>
          <p:cNvSpPr>
            <a:spLocks noGrp="1"/>
          </p:cNvSpPr>
          <p:nvPr>
            <p:ph type="body" sz="quarter" idx="10" hasCustomPrompt="1"/>
          </p:nvPr>
        </p:nvSpPr>
        <p:spPr>
          <a:xfrm>
            <a:off x="422275" y="4148138"/>
            <a:ext cx="5673726" cy="1528762"/>
          </a:xfrm>
        </p:spPr>
        <p:txBody>
          <a:bodyPr/>
          <a:lstStyle>
            <a:lvl1pPr marL="0" indent="0">
              <a:buNone/>
              <a:defRPr/>
            </a:lvl1pPr>
          </a:lstStyle>
          <a:p>
            <a:pPr lvl="0"/>
            <a:r>
              <a:rPr lang="en-US" dirty="0"/>
              <a:t>Click to add subtitle</a:t>
            </a:r>
          </a:p>
        </p:txBody>
      </p:sp>
      <p:sp>
        <p:nvSpPr>
          <p:cNvPr id="2" name="Picture Placeholder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a:normAutofit/>
          </a:bodyPr>
          <a:lstStyle>
            <a:lvl1pPr marL="0" indent="0" algn="ctr">
              <a:buNone/>
              <a:defRPr sz="1800"/>
            </a:lvl1pPr>
          </a:lstStyle>
          <a:p>
            <a:r>
              <a:rPr lang="en-US"/>
              <a:t>Click icon to add picture</a:t>
            </a:r>
            <a:endParaRPr lang="en-US" dirty="0"/>
          </a:p>
        </p:txBody>
      </p:sp>
      <p:sp>
        <p:nvSpPr>
          <p:cNvPr id="6" name="Rectangle 5">
            <a:extLst>
              <a:ext uri="{FF2B5EF4-FFF2-40B4-BE49-F238E27FC236}">
                <a16:creationId xmlns:a16="http://schemas.microsoft.com/office/drawing/2014/main" id="{EA4F6DF6-2D97-1E21-15A5-D0E9397E2F2A}"/>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31406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6FBD3-8FFB-2E51-CAC4-CFB7B5AFBB37}"/>
              </a:ext>
              <a:ext uri="{C183D7F6-B498-43B3-948B-1728B52AA6E4}">
                <adec:decorative xmlns:adec="http://schemas.microsoft.com/office/drawing/2017/decorative" val="1"/>
              </a:ext>
            </a:extLst>
          </p:cNvPr>
          <p:cNvSpPr/>
          <p:nvPr userDrawn="1"/>
        </p:nvSpPr>
        <p:spPr>
          <a:xfrm rot="10800000">
            <a:off x="11491640" y="0"/>
            <a:ext cx="708823" cy="713232"/>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472F9955-0460-4A20-8FC6-300595560010}"/>
              </a:ext>
            </a:extLst>
          </p:cNvPr>
          <p:cNvSpPr>
            <a:spLocks noGrp="1"/>
          </p:cNvSpPr>
          <p:nvPr>
            <p:ph type="title" hasCustomPrompt="1"/>
          </p:nvPr>
        </p:nvSpPr>
        <p:spPr>
          <a:xfrm>
            <a:off x="422178" y="365125"/>
            <a:ext cx="10660350" cy="1325563"/>
          </a:xfrm>
        </p:spPr>
        <p:txBody>
          <a:bodyPr>
            <a:normAutofit/>
          </a:bodyPr>
          <a:lstStyle>
            <a:lvl1pPr>
              <a:defRPr sz="4400"/>
            </a:lvl1pPr>
          </a:lstStyle>
          <a:p>
            <a:r>
              <a:rPr lang="en-US" dirty="0"/>
              <a:t>Click to add title</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hasCustomPrompt="1"/>
          </p:nvPr>
        </p:nvSpPr>
        <p:spPr>
          <a:xfrm>
            <a:off x="422178" y="2198914"/>
            <a:ext cx="5157787" cy="3455925"/>
          </a:xfrm>
        </p:spPr>
        <p:txBody>
          <a:bodyPr>
            <a:normAutofit/>
          </a:bodyPr>
          <a:lstStyle>
            <a:lvl1pPr marL="0" indent="0">
              <a:spcBef>
                <a:spcPts val="1000"/>
              </a:spcBef>
              <a:buNone/>
              <a:defRPr sz="1800"/>
            </a:lvl1pPr>
            <a:lvl2pPr marL="228600">
              <a:spcBef>
                <a:spcPts val="1000"/>
              </a:spcBef>
              <a:defRPr sz="1800"/>
            </a:lvl2pPr>
            <a:lvl3pPr marL="685800">
              <a:spcBef>
                <a:spcPts val="1000"/>
              </a:spcBef>
              <a:defRPr sz="1800"/>
            </a:lvl3pPr>
            <a:lvl4pPr marL="1143000">
              <a:spcBef>
                <a:spcPts val="1000"/>
              </a:spcBef>
              <a:defRPr sz="1800"/>
            </a:lvl4pPr>
            <a:lvl5pPr marL="1600200">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dirty="0"/>
              <a:t>Sample Footer Text</a:t>
            </a:r>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a:t>
            </a:fld>
            <a:endParaRPr lang="en-US" dirty="0"/>
          </a:p>
        </p:txBody>
      </p:sp>
      <p:sp>
        <p:nvSpPr>
          <p:cNvPr id="3" name="Content Placeholder 3">
            <a:extLst>
              <a:ext uri="{FF2B5EF4-FFF2-40B4-BE49-F238E27FC236}">
                <a16:creationId xmlns:a16="http://schemas.microsoft.com/office/drawing/2014/main" id="{E620B83B-1673-865A-1958-873C4765EFA0}"/>
              </a:ext>
            </a:extLst>
          </p:cNvPr>
          <p:cNvSpPr>
            <a:spLocks noGrp="1"/>
          </p:cNvSpPr>
          <p:nvPr>
            <p:ph sz="half" idx="13" hasCustomPrompt="1"/>
          </p:nvPr>
        </p:nvSpPr>
        <p:spPr>
          <a:xfrm>
            <a:off x="5924741" y="2198913"/>
            <a:ext cx="5157787" cy="3455925"/>
          </a:xfrm>
        </p:spPr>
        <p:txBody>
          <a:bodyPr>
            <a:normAutofit/>
          </a:bodyPr>
          <a:lstStyle>
            <a:lvl1pPr marL="0" indent="0">
              <a:spcBef>
                <a:spcPts val="1000"/>
              </a:spcBef>
              <a:buNone/>
              <a:defRPr sz="1800"/>
            </a:lvl1pPr>
            <a:lvl2pPr marL="228600">
              <a:spcBef>
                <a:spcPts val="1000"/>
              </a:spcBef>
              <a:defRPr sz="1800"/>
            </a:lvl2pPr>
            <a:lvl3pPr marL="685800">
              <a:spcBef>
                <a:spcPts val="1000"/>
              </a:spcBef>
              <a:defRPr sz="1800"/>
            </a:lvl3pPr>
            <a:lvl4pPr marL="1143000">
              <a:spcBef>
                <a:spcPts val="1000"/>
              </a:spcBef>
              <a:defRPr sz="1800"/>
            </a:lvl4pPr>
            <a:lvl5pPr marL="1600200">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890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4" y="1825625"/>
            <a:ext cx="10515600"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Sample Footer Text</a:t>
            </a:r>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1816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5756178" y="1825625"/>
            <a:ext cx="518004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2178" y="365125"/>
            <a:ext cx="10515600"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217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2178" y="2505075"/>
            <a:ext cx="515778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75459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754590" y="2505075"/>
            <a:ext cx="5183188"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15600" cy="1325563"/>
          </a:xfrm>
        </p:spPr>
        <p:txBody>
          <a:bodyPr>
            <a:normAutofit/>
          </a:bodyPr>
          <a:lstStyle>
            <a:lvl1pPr>
              <a:defRPr sz="52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3EB8367C-67E1-A50A-1584-F859A6FED9C9}"/>
              </a:ext>
            </a:extLst>
          </p:cNvPr>
          <p:cNvSpPr/>
          <p:nvPr/>
        </p:nvSpPr>
        <p:spPr>
          <a:xfrm>
            <a:off x="0"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12425" cy="1600200"/>
          </a:xfrm>
        </p:spPr>
        <p:txBody>
          <a:bodyPr anchor="b">
            <a:norm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4782830" y="2199340"/>
            <a:ext cx="6172200"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3932237"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4781276"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r>
              <a:rPr lang="en-US"/>
              <a:t>20XX</a:t>
            </a:r>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Sample Footer Text</a:t>
            </a:r>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524"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p:txBody>
          <a:bodyPr/>
          <a:lstStyle/>
          <a:p>
            <a:r>
              <a:rPr lang="en-US" sz="2400" b="1" dirty="0"/>
              <a:t>LVTGA Ryan White HIV/AIDS Program (RWPA)</a:t>
            </a:r>
            <a:br>
              <a:rPr lang="en-US" sz="2400" b="1" dirty="0"/>
            </a:br>
            <a:r>
              <a:rPr lang="en-US" sz="2400" dirty="0"/>
              <a:t>Clinical Quality Management Committee Meeting 3/25/2025</a:t>
            </a:r>
            <a:br>
              <a:rPr lang="en-US" sz="2400" dirty="0"/>
            </a:br>
            <a:r>
              <a:rPr lang="en-US" sz="2400" dirty="0"/>
              <a:t>Jessica Rios</a:t>
            </a:r>
          </a:p>
        </p:txBody>
      </p:sp>
      <p:pic>
        <p:nvPicPr>
          <p:cNvPr id="5" name="Picture 4">
            <a:extLst>
              <a:ext uri="{FF2B5EF4-FFF2-40B4-BE49-F238E27FC236}">
                <a16:creationId xmlns:a16="http://schemas.microsoft.com/office/drawing/2014/main" id="{159EC4BD-5E6B-8ECD-A4AC-BD0B9DB85774}"/>
              </a:ext>
            </a:extLst>
          </p:cNvPr>
          <p:cNvPicPr>
            <a:picLocks noChangeAspect="1"/>
          </p:cNvPicPr>
          <p:nvPr/>
        </p:nvPicPr>
        <p:blipFill>
          <a:blip r:embed="rId3"/>
          <a:stretch>
            <a:fillRect/>
          </a:stretch>
        </p:blipFill>
        <p:spPr>
          <a:xfrm>
            <a:off x="695457" y="5447558"/>
            <a:ext cx="2266950" cy="723900"/>
          </a:xfrm>
          <a:prstGeom prst="rect">
            <a:avLst/>
          </a:prstGeom>
        </p:spPr>
      </p:pic>
      <p:pic>
        <p:nvPicPr>
          <p:cNvPr id="1026" name="Picture 2" descr="Welcome to Clark County, NV - Home">
            <a:extLst>
              <a:ext uri="{FF2B5EF4-FFF2-40B4-BE49-F238E27FC236}">
                <a16:creationId xmlns:a16="http://schemas.microsoft.com/office/drawing/2014/main" id="{DAD731CE-99EE-2210-430D-F5710B6AF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8012" y="5217460"/>
            <a:ext cx="878539" cy="87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81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6" name="Rectangle 7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Rectangle 77">
            <a:extLst>
              <a:ext uri="{FF2B5EF4-FFF2-40B4-BE49-F238E27FC236}">
                <a16:creationId xmlns:a16="http://schemas.microsoft.com/office/drawing/2014/main" id="{B28EC6A1-D299-4AFF-AD16-9ADC9A31F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B15832-3B88-48CF-8043-95E6A4907870}"/>
              </a:ext>
            </a:extLst>
          </p:cNvPr>
          <p:cNvSpPr>
            <a:spLocks noGrp="1"/>
          </p:cNvSpPr>
          <p:nvPr>
            <p:ph type="title"/>
          </p:nvPr>
        </p:nvSpPr>
        <p:spPr>
          <a:xfrm>
            <a:off x="422898" y="246744"/>
            <a:ext cx="10713673" cy="609600"/>
          </a:xfrm>
        </p:spPr>
        <p:txBody>
          <a:bodyPr vert="horz" lIns="91440" tIns="45720" rIns="91440" bIns="45720" rtlCol="0" anchor="b">
            <a:normAutofit/>
          </a:bodyPr>
          <a:lstStyle/>
          <a:p>
            <a:pPr algn="ctr"/>
            <a:r>
              <a:rPr lang="en-US" sz="3200" b="1" dirty="0"/>
              <a:t>CQM Learning Portal Resources</a:t>
            </a:r>
          </a:p>
        </p:txBody>
      </p:sp>
      <p:sp>
        <p:nvSpPr>
          <p:cNvPr id="33" name="Slide Number Placeholder 32">
            <a:extLst>
              <a:ext uri="{FF2B5EF4-FFF2-40B4-BE49-F238E27FC236}">
                <a16:creationId xmlns:a16="http://schemas.microsoft.com/office/drawing/2014/main" id="{EC64CEEC-83BF-60C7-B00E-F2DE1BC02BC2}"/>
              </a:ext>
            </a:extLst>
          </p:cNvPr>
          <p:cNvSpPr>
            <a:spLocks noGrp="1"/>
          </p:cNvSpPr>
          <p:nvPr>
            <p:ph type="sldNum" sz="quarter" idx="12"/>
          </p:nvPr>
        </p:nvSpPr>
        <p:spPr>
          <a:xfrm>
            <a:off x="11503152" y="-18288"/>
            <a:ext cx="685800" cy="685800"/>
          </a:xfrm>
        </p:spPr>
        <p:txBody>
          <a:bodyPr vert="horz" lIns="91440" tIns="45720" rIns="91440" bIns="45720" rtlCol="0" anchor="ctr">
            <a:normAutofit/>
          </a:bodyPr>
          <a:lstStyle/>
          <a:p>
            <a:pPr>
              <a:spcAft>
                <a:spcPts val="600"/>
              </a:spcAft>
            </a:pPr>
            <a:fld id="{3A4F6043-7A67-491B-98BC-F933DED7226D}" type="slidenum">
              <a:rPr lang="en-US" smtClean="0"/>
              <a:pPr>
                <a:spcAft>
                  <a:spcPts val="600"/>
                </a:spcAft>
              </a:pPr>
              <a:t>10</a:t>
            </a:fld>
            <a:endParaRPr lang="en-US"/>
          </a:p>
        </p:txBody>
      </p:sp>
      <p:pic>
        <p:nvPicPr>
          <p:cNvPr id="4" name="Picture 3">
            <a:extLst>
              <a:ext uri="{FF2B5EF4-FFF2-40B4-BE49-F238E27FC236}">
                <a16:creationId xmlns:a16="http://schemas.microsoft.com/office/drawing/2014/main" id="{8EB4740C-09EB-0787-90AE-452ACDD7C673}"/>
              </a:ext>
            </a:extLst>
          </p:cNvPr>
          <p:cNvPicPr>
            <a:picLocks noChangeAspect="1"/>
          </p:cNvPicPr>
          <p:nvPr/>
        </p:nvPicPr>
        <p:blipFill>
          <a:blip r:embed="rId3"/>
          <a:stretch>
            <a:fillRect/>
          </a:stretch>
        </p:blipFill>
        <p:spPr>
          <a:xfrm>
            <a:off x="1948897" y="1074512"/>
            <a:ext cx="7300737" cy="4708975"/>
          </a:xfrm>
          <a:prstGeom prst="rect">
            <a:avLst/>
          </a:prstGeom>
        </p:spPr>
      </p:pic>
      <p:sp>
        <p:nvSpPr>
          <p:cNvPr id="80" name="Rectangle 79">
            <a:extLst>
              <a:ext uri="{FF2B5EF4-FFF2-40B4-BE49-F238E27FC236}">
                <a16:creationId xmlns:a16="http://schemas.microsoft.com/office/drawing/2014/main" id="{285EE6CD-C61E-4F22-9787-1ADF1D3EB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493126" y="699894"/>
            <a:ext cx="698873" cy="5466696"/>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chemeClr val="accent5"/>
              </a:solidFill>
              <a:effectLst/>
              <a:uFillTx/>
              <a:latin typeface="Helvetica Neue Medium"/>
              <a:ea typeface="Helvetica Neue Medium"/>
              <a:cs typeface="Helvetica Neue Medium"/>
              <a:sym typeface="Helvetica Neue Medium"/>
            </a:endParaRPr>
          </a:p>
        </p:txBody>
      </p:sp>
      <p:cxnSp>
        <p:nvCxnSpPr>
          <p:cNvPr id="82" name="Straight Connector 81">
            <a:extLst>
              <a:ext uri="{FF2B5EF4-FFF2-40B4-BE49-F238E27FC236}">
                <a16:creationId xmlns:a16="http://schemas.microsoft.com/office/drawing/2014/main" id="{D060C424-AE6E-4E63-BB6C-303952196E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FE015B"/>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A5461B-0FE0-4F7B-B087-D898AA1536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FE015B"/>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621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6" name="Rectangle 7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Rectangle 77">
            <a:extLst>
              <a:ext uri="{FF2B5EF4-FFF2-40B4-BE49-F238E27FC236}">
                <a16:creationId xmlns:a16="http://schemas.microsoft.com/office/drawing/2014/main" id="{B28EC6A1-D299-4AFF-AD16-9ADC9A31F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32">
            <a:extLst>
              <a:ext uri="{FF2B5EF4-FFF2-40B4-BE49-F238E27FC236}">
                <a16:creationId xmlns:a16="http://schemas.microsoft.com/office/drawing/2014/main" id="{EC64CEEC-83BF-60C7-B00E-F2DE1BC02BC2}"/>
              </a:ext>
            </a:extLst>
          </p:cNvPr>
          <p:cNvSpPr>
            <a:spLocks noGrp="1"/>
          </p:cNvSpPr>
          <p:nvPr>
            <p:ph type="sldNum" sz="quarter" idx="12"/>
          </p:nvPr>
        </p:nvSpPr>
        <p:spPr>
          <a:xfrm>
            <a:off x="11503152" y="-18288"/>
            <a:ext cx="685800" cy="685800"/>
          </a:xfrm>
        </p:spPr>
        <p:txBody>
          <a:bodyPr vert="horz" lIns="91440" tIns="45720" rIns="91440" bIns="45720" rtlCol="0" anchor="ctr">
            <a:normAutofit/>
          </a:bodyPr>
          <a:lstStyle/>
          <a:p>
            <a:pPr>
              <a:spcAft>
                <a:spcPts val="600"/>
              </a:spcAft>
            </a:pPr>
            <a:fld id="{3A4F6043-7A67-491B-98BC-F933DED7226D}" type="slidenum">
              <a:rPr lang="en-US" smtClean="0"/>
              <a:pPr>
                <a:spcAft>
                  <a:spcPts val="600"/>
                </a:spcAft>
              </a:pPr>
              <a:t>11</a:t>
            </a:fld>
            <a:endParaRPr lang="en-US"/>
          </a:p>
        </p:txBody>
      </p:sp>
      <p:sp>
        <p:nvSpPr>
          <p:cNvPr id="80" name="Rectangle 79">
            <a:extLst>
              <a:ext uri="{FF2B5EF4-FFF2-40B4-BE49-F238E27FC236}">
                <a16:creationId xmlns:a16="http://schemas.microsoft.com/office/drawing/2014/main" id="{285EE6CD-C61E-4F22-9787-1ADF1D3EB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493126" y="699894"/>
            <a:ext cx="698873" cy="5466696"/>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chemeClr val="accent5"/>
              </a:solidFill>
              <a:effectLst/>
              <a:uFillTx/>
              <a:latin typeface="Helvetica Neue Medium"/>
              <a:ea typeface="Helvetica Neue Medium"/>
              <a:cs typeface="Helvetica Neue Medium"/>
              <a:sym typeface="Helvetica Neue Medium"/>
            </a:endParaRPr>
          </a:p>
        </p:txBody>
      </p:sp>
      <p:cxnSp>
        <p:nvCxnSpPr>
          <p:cNvPr id="82" name="Straight Connector 81">
            <a:extLst>
              <a:ext uri="{FF2B5EF4-FFF2-40B4-BE49-F238E27FC236}">
                <a16:creationId xmlns:a16="http://schemas.microsoft.com/office/drawing/2014/main" id="{D060C424-AE6E-4E63-BB6C-303952196E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FE015B"/>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A5461B-0FE0-4F7B-B087-D898AA1536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FE015B"/>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7EFD76A-A8DA-A929-C1FE-F4098E6DC4BE}"/>
              </a:ext>
            </a:extLst>
          </p:cNvPr>
          <p:cNvPicPr>
            <a:picLocks noChangeAspect="1"/>
          </p:cNvPicPr>
          <p:nvPr/>
        </p:nvPicPr>
        <p:blipFill rotWithShape="1">
          <a:blip r:embed="rId3">
            <a:alphaModFix amt="50000"/>
          </a:blip>
          <a:srcRect t="1138" b="7399"/>
          <a:stretch/>
        </p:blipFill>
        <p:spPr>
          <a:xfrm>
            <a:off x="0" y="1"/>
            <a:ext cx="12191980" cy="6857999"/>
          </a:xfrm>
          <a:prstGeom prst="rect">
            <a:avLst/>
          </a:prstGeom>
        </p:spPr>
      </p:pic>
      <p:sp>
        <p:nvSpPr>
          <p:cNvPr id="6" name="Rectangle 5">
            <a:extLst>
              <a:ext uri="{FF2B5EF4-FFF2-40B4-BE49-F238E27FC236}">
                <a16:creationId xmlns:a16="http://schemas.microsoft.com/office/drawing/2014/main" id="{9811E5F2-8422-E5C5-1D87-479638C134FB}"/>
              </a:ext>
            </a:extLst>
          </p:cNvPr>
          <p:cNvSpPr/>
          <p:nvPr/>
        </p:nvSpPr>
        <p:spPr>
          <a:xfrm>
            <a:off x="3809999" y="724782"/>
            <a:ext cx="4767944" cy="36295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3DFF17B-652F-EDFB-D8A9-4C0B373490F1}"/>
              </a:ext>
            </a:extLst>
          </p:cNvPr>
          <p:cNvSpPr txBox="1"/>
          <p:nvPr/>
        </p:nvSpPr>
        <p:spPr>
          <a:xfrm>
            <a:off x="3962401" y="928914"/>
            <a:ext cx="4383314" cy="2769989"/>
          </a:xfrm>
          <a:prstGeom prst="rect">
            <a:avLst/>
          </a:prstGeom>
          <a:noFill/>
        </p:spPr>
        <p:txBody>
          <a:bodyPr wrap="square" rtlCol="0">
            <a:spAutoFit/>
          </a:bodyPr>
          <a:lstStyle/>
          <a:p>
            <a:r>
              <a:rPr lang="en-US" sz="3600" b="1" dirty="0"/>
              <a:t>Reminders:</a:t>
            </a:r>
          </a:p>
          <a:p>
            <a:endParaRPr lang="en-US" dirty="0"/>
          </a:p>
          <a:p>
            <a:pPr marL="285750" indent="-285750">
              <a:buFont typeface="Arial" panose="020B0604020202020204" pitchFamily="34" charset="0"/>
              <a:buChar char="•"/>
            </a:pPr>
            <a:r>
              <a:rPr lang="en-US" sz="2000" dirty="0"/>
              <a:t>Cycle 1 QIP PDSA Proposals are due April 10, 2025. </a:t>
            </a:r>
          </a:p>
          <a:p>
            <a:endParaRPr lang="en-US" sz="2000" dirty="0"/>
          </a:p>
          <a:p>
            <a:pPr marL="285750" indent="-285750">
              <a:buFont typeface="Arial" panose="020B0604020202020204" pitchFamily="34" charset="0"/>
              <a:buChar char="•"/>
            </a:pPr>
            <a:r>
              <a:rPr lang="en-US" sz="2000" dirty="0"/>
              <a:t>Lab Data Day | Q1 – April 23, 2025</a:t>
            </a:r>
          </a:p>
          <a:p>
            <a:endParaRPr lang="en-US" sz="2000" dirty="0"/>
          </a:p>
          <a:p>
            <a:pPr marL="285750" indent="-285750">
              <a:buFont typeface="Arial" panose="020B0604020202020204" pitchFamily="34" charset="0"/>
              <a:buChar char="•"/>
            </a:pPr>
            <a:r>
              <a:rPr lang="en-US" sz="2000" dirty="0"/>
              <a:t>Next CQM Meeting  - April 29, 2025</a:t>
            </a:r>
          </a:p>
        </p:txBody>
      </p:sp>
    </p:spTree>
    <p:extLst>
      <p:ext uri="{BB962C8B-B14F-4D97-AF65-F5344CB8AC3E}">
        <p14:creationId xmlns:p14="http://schemas.microsoft.com/office/powerpoint/2010/main" val="690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89D8-CDAC-4215-96CD-8548432CE4D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110502F-36D4-4E60-B6E9-08628B2C5D5E}"/>
              </a:ext>
            </a:extLst>
          </p:cNvPr>
          <p:cNvSpPr>
            <a:spLocks noGrp="1"/>
          </p:cNvSpPr>
          <p:nvPr>
            <p:ph idx="1"/>
          </p:nvPr>
        </p:nvSpPr>
        <p:spPr>
          <a:xfrm>
            <a:off x="422899" y="2205038"/>
            <a:ext cx="10778221" cy="3754532"/>
          </a:xfrm>
        </p:spPr>
        <p:txBody>
          <a:bodyPr>
            <a:normAutofit fontScale="92500" lnSpcReduction="20000"/>
          </a:bodyPr>
          <a:lstStyle/>
          <a:p>
            <a:pPr marL="285750" indent="-285750">
              <a:buFont typeface="Courier New" panose="02070309020205020404" pitchFamily="49" charset="0"/>
              <a:buChar char="o"/>
            </a:pPr>
            <a:r>
              <a:rPr lang="en-US" sz="1800" dirty="0"/>
              <a:t>Call to Order </a:t>
            </a:r>
          </a:p>
          <a:p>
            <a:pPr marL="285750" indent="-285750">
              <a:buFont typeface="Courier New" panose="02070309020205020404" pitchFamily="49" charset="0"/>
              <a:buChar char="o"/>
            </a:pPr>
            <a:r>
              <a:rPr lang="en-US" sz="1800" dirty="0"/>
              <a:t>Welcome, Roll Call &amp; Introductions</a:t>
            </a:r>
          </a:p>
          <a:p>
            <a:pPr marL="285750" indent="-285750">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“RW Funded Services, Not Marked Eligible” Custom Report </a:t>
            </a:r>
          </a:p>
          <a:p>
            <a:pPr marL="285750" indent="-285750">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Data Reporting Video – We continue to experience Data Lag</a:t>
            </a:r>
          </a:p>
          <a:p>
            <a:pPr marL="285750" indent="-285750">
              <a:buFont typeface="Courier New" panose="02070309020205020404" pitchFamily="49" charset="0"/>
              <a:buChar char="o"/>
            </a:pPr>
            <a:r>
              <a:rPr lang="en-US" sz="1800" dirty="0">
                <a:cs typeface="Times New Roman" panose="02020603050405020304" pitchFamily="18" charset="0"/>
              </a:rPr>
              <a:t>CQM Plan Overview: Roles &amp; Responsibilities and Action Plan</a:t>
            </a:r>
            <a:endParaRPr lang="en-US" sz="1800" dirty="0"/>
          </a:p>
          <a:p>
            <a:pPr marL="285750" indent="-285750">
              <a:buFont typeface="Courier New" panose="02070309020205020404" pitchFamily="49" charset="0"/>
              <a:buChar char="o"/>
            </a:pPr>
            <a:r>
              <a:rPr lang="en-US" sz="1800" dirty="0"/>
              <a:t>Upcoming Cycle 1 QIP dates, journey map, timeline for reporting</a:t>
            </a:r>
          </a:p>
          <a:p>
            <a:pPr marL="285750" indent="-285750">
              <a:buFont typeface="Courier New" panose="02070309020205020404" pitchFamily="49" charset="0"/>
              <a:buChar char="o"/>
            </a:pPr>
            <a:r>
              <a:rPr lang="en-US" sz="1800" dirty="0"/>
              <a:t>PDSA Form</a:t>
            </a:r>
          </a:p>
          <a:p>
            <a:pPr marL="285750" indent="-285750">
              <a:buFont typeface="Courier New" panose="02070309020205020404" pitchFamily="49" charset="0"/>
              <a:buChar char="o"/>
            </a:pPr>
            <a:r>
              <a:rPr lang="en-US" sz="1800" dirty="0"/>
              <a:t>New “Aggregate Report” video</a:t>
            </a:r>
          </a:p>
          <a:p>
            <a:pPr marL="285750" indent="-285750">
              <a:buFont typeface="Courier New" panose="02070309020205020404" pitchFamily="49" charset="0"/>
              <a:buChar char="o"/>
            </a:pPr>
            <a:r>
              <a:rPr lang="en-US" sz="1800" dirty="0"/>
              <a:t>General Discussion</a:t>
            </a:r>
          </a:p>
          <a:p>
            <a:pPr marL="285750" indent="-285750">
              <a:buFont typeface="Courier New" panose="02070309020205020404" pitchFamily="49" charset="0"/>
              <a:buChar char="o"/>
            </a:pPr>
            <a:r>
              <a:rPr lang="en-US" sz="1800" dirty="0"/>
              <a:t>Adjournment</a:t>
            </a:r>
          </a:p>
        </p:txBody>
      </p:sp>
      <p:sp>
        <p:nvSpPr>
          <p:cNvPr id="39" name="Slide Number Placeholder 38">
            <a:extLst>
              <a:ext uri="{FF2B5EF4-FFF2-40B4-BE49-F238E27FC236}">
                <a16:creationId xmlns:a16="http://schemas.microsoft.com/office/drawing/2014/main" id="{86A23B90-D6E2-D980-7780-B6FC54FD8DE3}"/>
              </a:ext>
            </a:extLst>
          </p:cNvPr>
          <p:cNvSpPr>
            <a:spLocks noGrp="1"/>
          </p:cNvSpPr>
          <p:nvPr>
            <p:ph type="sldNum" sz="quarter" idx="4"/>
          </p:nvPr>
        </p:nvSpPr>
        <p:spPr/>
        <p:txBody>
          <a:bodyPr/>
          <a:lstStyle/>
          <a:p>
            <a:fld id="{3A4F6043-7A67-491B-98BC-F933DED7226D}" type="slidenum">
              <a:rPr lang="en-US" smtClean="0"/>
              <a:pPr/>
              <a:t>2</a:t>
            </a:fld>
            <a:endParaRPr lang="en-US" dirty="0"/>
          </a:p>
        </p:txBody>
      </p:sp>
      <p:sp>
        <p:nvSpPr>
          <p:cNvPr id="4" name="Slide Number Placeholder 5">
            <a:extLst>
              <a:ext uri="{FF2B5EF4-FFF2-40B4-BE49-F238E27FC236}">
                <a16:creationId xmlns:a16="http://schemas.microsoft.com/office/drawing/2014/main" id="{6E0FD4B5-4088-0CC7-E6CC-DEA779045EB0}"/>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2</a:t>
            </a:fld>
            <a:endParaRPr lang="en-US" dirty="0"/>
          </a:p>
        </p:txBody>
      </p:sp>
      <p:pic>
        <p:nvPicPr>
          <p:cNvPr id="5" name="Picture 2" descr="Welcome to Clark County, NV - Home">
            <a:extLst>
              <a:ext uri="{FF2B5EF4-FFF2-40B4-BE49-F238E27FC236}">
                <a16:creationId xmlns:a16="http://schemas.microsoft.com/office/drawing/2014/main" id="{8E285185-1445-021B-9573-BDCE917CD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8012" y="5217460"/>
            <a:ext cx="878539" cy="878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6186949-3E10-1FD8-7505-AA301A186FE9}"/>
              </a:ext>
            </a:extLst>
          </p:cNvPr>
          <p:cNvPicPr>
            <a:picLocks noChangeAspect="1"/>
          </p:cNvPicPr>
          <p:nvPr/>
        </p:nvPicPr>
        <p:blipFill>
          <a:blip r:embed="rId4"/>
          <a:stretch>
            <a:fillRect/>
          </a:stretch>
        </p:blipFill>
        <p:spPr>
          <a:xfrm>
            <a:off x="7662715" y="5372099"/>
            <a:ext cx="2266950" cy="723900"/>
          </a:xfrm>
          <a:prstGeom prst="rect">
            <a:avLst/>
          </a:prstGeom>
        </p:spPr>
      </p:pic>
    </p:spTree>
    <p:extLst>
      <p:ext uri="{BB962C8B-B14F-4D97-AF65-F5344CB8AC3E}">
        <p14:creationId xmlns:p14="http://schemas.microsoft.com/office/powerpoint/2010/main" val="147630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4">
            <a:extLst>
              <a:ext uri="{FF2B5EF4-FFF2-40B4-BE49-F238E27FC236}">
                <a16:creationId xmlns:a16="http://schemas.microsoft.com/office/drawing/2014/main" id="{253F77DE-9A00-003D-3E35-AA011DA6A27F}"/>
              </a:ext>
            </a:extLst>
          </p:cNvPr>
          <p:cNvSpPr>
            <a:spLocks noGrp="1"/>
          </p:cNvSpPr>
          <p:nvPr>
            <p:ph type="sldNum" sz="quarter" idx="4"/>
          </p:nvPr>
        </p:nvSpPr>
        <p:spPr/>
        <p:txBody>
          <a:bodyPr/>
          <a:lstStyle/>
          <a:p>
            <a:fld id="{3A4F6043-7A67-491B-98BC-F933DED7226D}" type="slidenum">
              <a:rPr lang="en-US" smtClean="0"/>
              <a:pPr/>
              <a:t>3</a:t>
            </a:fld>
            <a:endParaRPr lang="en-US" dirty="0"/>
          </a:p>
        </p:txBody>
      </p:sp>
      <p:sp>
        <p:nvSpPr>
          <p:cNvPr id="4" name="Slide Number Placeholder 5">
            <a:extLst>
              <a:ext uri="{FF2B5EF4-FFF2-40B4-BE49-F238E27FC236}">
                <a16:creationId xmlns:a16="http://schemas.microsoft.com/office/drawing/2014/main" id="{2AD73156-2390-BB42-48B5-818ECA165475}"/>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3</a:t>
            </a:fld>
            <a:endParaRPr lang="en-US" dirty="0"/>
          </a:p>
        </p:txBody>
      </p:sp>
      <p:sp>
        <p:nvSpPr>
          <p:cNvPr id="7" name="TextBox 6">
            <a:extLst>
              <a:ext uri="{FF2B5EF4-FFF2-40B4-BE49-F238E27FC236}">
                <a16:creationId xmlns:a16="http://schemas.microsoft.com/office/drawing/2014/main" id="{20C0C338-D033-90CE-735D-163D685786B4}"/>
              </a:ext>
            </a:extLst>
          </p:cNvPr>
          <p:cNvSpPr txBox="1"/>
          <p:nvPr/>
        </p:nvSpPr>
        <p:spPr>
          <a:xfrm>
            <a:off x="2247900" y="347663"/>
            <a:ext cx="6500813" cy="369332"/>
          </a:xfrm>
          <a:prstGeom prst="rect">
            <a:avLst/>
          </a:prstGeom>
          <a:noFill/>
        </p:spPr>
        <p:txBody>
          <a:bodyPr wrap="square">
            <a:spAutoFit/>
          </a:bodyPr>
          <a:lstStyle/>
          <a:p>
            <a:pPr algn="ctr"/>
            <a:r>
              <a:rPr lang="en-US" sz="1800" b="1" dirty="0">
                <a:solidFill>
                  <a:schemeClr val="tx2"/>
                </a:solidFill>
                <a:latin typeface="Poppins" pitchFamily="2" charset="77"/>
                <a:cs typeface="Poppins" pitchFamily="2" charset="77"/>
              </a:rPr>
              <a:t>WELCOME AND INTRODUCTIONS</a:t>
            </a:r>
          </a:p>
        </p:txBody>
      </p:sp>
      <p:sp>
        <p:nvSpPr>
          <p:cNvPr id="9" name="TextBox 8">
            <a:extLst>
              <a:ext uri="{FF2B5EF4-FFF2-40B4-BE49-F238E27FC236}">
                <a16:creationId xmlns:a16="http://schemas.microsoft.com/office/drawing/2014/main" id="{23AF3298-2EF2-C9A4-91A2-4697123494EE}"/>
              </a:ext>
            </a:extLst>
          </p:cNvPr>
          <p:cNvSpPr txBox="1"/>
          <p:nvPr/>
        </p:nvSpPr>
        <p:spPr>
          <a:xfrm>
            <a:off x="1709738" y="647700"/>
            <a:ext cx="7896225" cy="630942"/>
          </a:xfrm>
          <a:prstGeom prst="rect">
            <a:avLst/>
          </a:prstGeom>
          <a:noFill/>
        </p:spPr>
        <p:txBody>
          <a:bodyPr wrap="square">
            <a:spAutoFit/>
          </a:bodyPr>
          <a:lstStyle/>
          <a:p>
            <a:pPr algn="ctr">
              <a:lnSpc>
                <a:spcPts val="2100"/>
              </a:lnSpc>
            </a:pPr>
            <a:r>
              <a:rPr lang="en-US" sz="1800" spc="-60" dirty="0">
                <a:solidFill>
                  <a:srgbClr val="747A94"/>
                </a:solidFill>
                <a:latin typeface="Poppins" panose="00000500000000000000" pitchFamily="2" charset="0"/>
                <a:cs typeface="Poppins" panose="00000500000000000000" pitchFamily="2" charset="0"/>
              </a:rPr>
              <a:t>Clinical Quality Management Committee </a:t>
            </a:r>
            <a:br>
              <a:rPr lang="en-US" sz="1800" spc="-60" dirty="0">
                <a:solidFill>
                  <a:srgbClr val="747A94"/>
                </a:solidFill>
                <a:latin typeface="Poppins" panose="00000500000000000000" pitchFamily="2" charset="0"/>
                <a:cs typeface="Poppins" panose="00000500000000000000" pitchFamily="2" charset="0"/>
              </a:rPr>
            </a:br>
            <a:r>
              <a:rPr lang="en-US" sz="1800" spc="-60" dirty="0">
                <a:solidFill>
                  <a:srgbClr val="747A94"/>
                </a:solidFill>
                <a:latin typeface="Poppins" panose="00000500000000000000" pitchFamily="2" charset="0"/>
                <a:cs typeface="Poppins" panose="00000500000000000000" pitchFamily="2" charset="0"/>
              </a:rPr>
              <a:t>SINGLE &amp; SECONDARY POINTs OF CONTACT (SPoCs)</a:t>
            </a:r>
          </a:p>
        </p:txBody>
      </p:sp>
      <p:pic>
        <p:nvPicPr>
          <p:cNvPr id="10" name="Picture 9">
            <a:extLst>
              <a:ext uri="{FF2B5EF4-FFF2-40B4-BE49-F238E27FC236}">
                <a16:creationId xmlns:a16="http://schemas.microsoft.com/office/drawing/2014/main" id="{20F02544-D49C-0FF0-30E5-401053CD46E1}"/>
              </a:ext>
            </a:extLst>
          </p:cNvPr>
          <p:cNvPicPr>
            <a:picLocks noChangeAspect="1"/>
          </p:cNvPicPr>
          <p:nvPr/>
        </p:nvPicPr>
        <p:blipFill>
          <a:blip r:embed="rId3"/>
          <a:stretch>
            <a:fillRect/>
          </a:stretch>
        </p:blipFill>
        <p:spPr>
          <a:xfrm>
            <a:off x="546493" y="1325813"/>
            <a:ext cx="9706878" cy="3855787"/>
          </a:xfrm>
          <a:prstGeom prst="rect">
            <a:avLst/>
          </a:prstGeom>
        </p:spPr>
      </p:pic>
      <p:pic>
        <p:nvPicPr>
          <p:cNvPr id="2" name="Picture 1">
            <a:extLst>
              <a:ext uri="{FF2B5EF4-FFF2-40B4-BE49-F238E27FC236}">
                <a16:creationId xmlns:a16="http://schemas.microsoft.com/office/drawing/2014/main" id="{388FCACC-0F29-25D4-8F07-0CB11A9145D4}"/>
              </a:ext>
            </a:extLst>
          </p:cNvPr>
          <p:cNvPicPr>
            <a:picLocks noChangeAspect="1"/>
          </p:cNvPicPr>
          <p:nvPr/>
        </p:nvPicPr>
        <p:blipFill>
          <a:blip r:embed="rId4"/>
          <a:stretch>
            <a:fillRect/>
          </a:stretch>
        </p:blipFill>
        <p:spPr>
          <a:xfrm>
            <a:off x="298011" y="162817"/>
            <a:ext cx="2097312" cy="669730"/>
          </a:xfrm>
          <a:prstGeom prst="rect">
            <a:avLst/>
          </a:prstGeom>
        </p:spPr>
      </p:pic>
      <p:pic>
        <p:nvPicPr>
          <p:cNvPr id="3" name="Picture 2" descr="Welcome to Clark County, NV - Home">
            <a:extLst>
              <a:ext uri="{FF2B5EF4-FFF2-40B4-BE49-F238E27FC236}">
                <a16:creationId xmlns:a16="http://schemas.microsoft.com/office/drawing/2014/main" id="{F160063B-426D-151C-CB40-1637653812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2334" y="162817"/>
            <a:ext cx="779928" cy="77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62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295277" y="504823"/>
            <a:ext cx="5774162" cy="4481515"/>
          </a:xfrm>
        </p:spPr>
        <p:txBody>
          <a:bodyPr/>
          <a:lstStyle/>
          <a:p>
            <a:pPr marL="0" marR="0">
              <a:lnSpc>
                <a:spcPct val="1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intent of this report </a:t>
            </a:r>
            <a:r>
              <a:rPr lang="en-US" sz="1800" kern="100" dirty="0">
                <a:latin typeface="Calibri" panose="020F0502020204030204" pitchFamily="34" charset="0"/>
                <a:ea typeface="Calibri" panose="020F0502020204030204" pitchFamily="34" charset="0"/>
                <a:cs typeface="Times New Roman" panose="02020603050405020304" pitchFamily="18" charset="0"/>
              </a:rPr>
              <a:t>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show you if clients who received a funded services were marked “not eligible” at the time. The reason why we want to know who these clients are is because if there is a service they received, we want to make sure it </a:t>
            </a:r>
            <a:r>
              <a:rPr lang="en-US" sz="1800" kern="100" dirty="0">
                <a:latin typeface="Calibri" panose="020F0502020204030204" pitchFamily="34" charset="0"/>
                <a:ea typeface="Calibri" panose="020F0502020204030204" pitchFamily="34" charset="0"/>
                <a:cs typeface="Times New Roman" panose="02020603050405020304" pitchFamily="18" charset="0"/>
              </a:rPr>
              <a:t>is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reported on the RSR.</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custom report was created for you to regularly inspect and verify the accuracy of how your clients are being reported.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Once you open your report, you will see a service provider information of clients they served and the service category and subservice in question.</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11" name="Picture Placeholder 10" descr="A white couch with a vase of flowers on a table">
            <a:extLst>
              <a:ext uri="{FF2B5EF4-FFF2-40B4-BE49-F238E27FC236}">
                <a16:creationId xmlns:a16="http://schemas.microsoft.com/office/drawing/2014/main" id="{A60861AD-2CA4-6BDB-1C16-80DACA444861}"/>
              </a:ext>
            </a:extLst>
          </p:cNvPr>
          <p:cNvPicPr>
            <a:picLocks noGrp="1" noChangeAspect="1"/>
          </p:cNvPicPr>
          <p:nvPr>
            <p:ph type="pic" sz="quarter" idx="13"/>
          </p:nvPr>
        </p:nvPicPr>
        <p:blipFill>
          <a:blip r:embed="rId3"/>
          <a:srcRect t="29" b="29"/>
          <a:stretch/>
        </p:blipFill>
        <p:spPr/>
      </p:pic>
      <p:pic>
        <p:nvPicPr>
          <p:cNvPr id="2" name="Picture 1">
            <a:extLst>
              <a:ext uri="{FF2B5EF4-FFF2-40B4-BE49-F238E27FC236}">
                <a16:creationId xmlns:a16="http://schemas.microsoft.com/office/drawing/2014/main" id="{8063157E-1C5A-C9E0-FFB6-0922F6456586}"/>
              </a:ext>
            </a:extLst>
          </p:cNvPr>
          <p:cNvPicPr>
            <a:picLocks noChangeAspect="1"/>
          </p:cNvPicPr>
          <p:nvPr/>
        </p:nvPicPr>
        <p:blipFill>
          <a:blip r:embed="rId4"/>
          <a:stretch>
            <a:fillRect/>
          </a:stretch>
        </p:blipFill>
        <p:spPr>
          <a:xfrm>
            <a:off x="6710362" y="316522"/>
            <a:ext cx="4629150" cy="2255227"/>
          </a:xfrm>
          <a:prstGeom prst="rect">
            <a:avLst/>
          </a:prstGeom>
        </p:spPr>
      </p:pic>
      <p:pic>
        <p:nvPicPr>
          <p:cNvPr id="3" name="Picture 2">
            <a:extLst>
              <a:ext uri="{FF2B5EF4-FFF2-40B4-BE49-F238E27FC236}">
                <a16:creationId xmlns:a16="http://schemas.microsoft.com/office/drawing/2014/main" id="{06649957-B1A3-B051-3BFF-7DEE3040ACDD}"/>
              </a:ext>
            </a:extLst>
          </p:cNvPr>
          <p:cNvPicPr>
            <a:picLocks noChangeAspect="1"/>
          </p:cNvPicPr>
          <p:nvPr/>
        </p:nvPicPr>
        <p:blipFill>
          <a:blip r:embed="rId5"/>
          <a:stretch>
            <a:fillRect/>
          </a:stretch>
        </p:blipFill>
        <p:spPr>
          <a:xfrm>
            <a:off x="359087" y="4069822"/>
            <a:ext cx="5646541" cy="1439861"/>
          </a:xfrm>
          <a:prstGeom prst="rect">
            <a:avLst/>
          </a:prstGeom>
        </p:spPr>
      </p:pic>
      <p:sp>
        <p:nvSpPr>
          <p:cNvPr id="4" name="TextBox 3">
            <a:extLst>
              <a:ext uri="{FF2B5EF4-FFF2-40B4-BE49-F238E27FC236}">
                <a16:creationId xmlns:a16="http://schemas.microsoft.com/office/drawing/2014/main" id="{889FF1BE-3BB4-707C-5BA6-95CC2DECF526}"/>
              </a:ext>
            </a:extLst>
          </p:cNvPr>
          <p:cNvSpPr txBox="1"/>
          <p:nvPr/>
        </p:nvSpPr>
        <p:spPr>
          <a:xfrm>
            <a:off x="295275" y="504823"/>
            <a:ext cx="5646542" cy="369332"/>
          </a:xfrm>
          <a:prstGeom prst="rect">
            <a:avLst/>
          </a:prstGeom>
          <a:noFill/>
        </p:spPr>
        <p:txBody>
          <a:bodyPr wrap="square" rtlCol="0">
            <a:spAutoFit/>
          </a:bodyPr>
          <a:lstStyle/>
          <a:p>
            <a:r>
              <a:rPr lang="en-US" b="1" dirty="0">
                <a:solidFill>
                  <a:srgbClr val="7030A0"/>
                </a:solidFill>
              </a:rPr>
              <a:t>Ryan White Funded Services, Not Marked Eligible Report</a:t>
            </a:r>
          </a:p>
        </p:txBody>
      </p:sp>
    </p:spTree>
    <p:extLst>
      <p:ext uri="{BB962C8B-B14F-4D97-AF65-F5344CB8AC3E}">
        <p14:creationId xmlns:p14="http://schemas.microsoft.com/office/powerpoint/2010/main" val="93689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F2BD4-CDFF-E8E5-54E6-1885463D57D9}"/>
              </a:ext>
            </a:extLst>
          </p:cNvPr>
          <p:cNvSpPr>
            <a:spLocks noGrp="1"/>
          </p:cNvSpPr>
          <p:nvPr>
            <p:ph type="ctrTitle"/>
          </p:nvPr>
        </p:nvSpPr>
        <p:spPr>
          <a:xfrm>
            <a:off x="595085" y="576264"/>
            <a:ext cx="5747657" cy="686480"/>
          </a:xfrm>
        </p:spPr>
        <p:txBody>
          <a:bodyPr>
            <a:noAutofit/>
          </a:bodyPr>
          <a:lstStyle/>
          <a:p>
            <a:r>
              <a:rPr lang="en-US" sz="2400" b="1" dirty="0"/>
              <a:t>Providers’ Roles &amp; Responsibilities</a:t>
            </a:r>
          </a:p>
        </p:txBody>
      </p:sp>
      <p:sp>
        <p:nvSpPr>
          <p:cNvPr id="3" name="Text Placeholder 2">
            <a:extLst>
              <a:ext uri="{FF2B5EF4-FFF2-40B4-BE49-F238E27FC236}">
                <a16:creationId xmlns:a16="http://schemas.microsoft.com/office/drawing/2014/main" id="{ECA74B94-B8D5-77B8-FCBB-3CDEB4BD6ECB}"/>
              </a:ext>
            </a:extLst>
          </p:cNvPr>
          <p:cNvSpPr>
            <a:spLocks noGrp="1"/>
          </p:cNvSpPr>
          <p:nvPr>
            <p:ph type="body" sz="quarter" idx="10"/>
          </p:nvPr>
        </p:nvSpPr>
        <p:spPr>
          <a:xfrm>
            <a:off x="232229" y="1262744"/>
            <a:ext cx="6110513" cy="5018993"/>
          </a:xfrm>
        </p:spPr>
        <p:txBody>
          <a:bodyPr>
            <a:noAutofit/>
          </a:bodyPr>
          <a:lstStyle/>
          <a:p>
            <a:pPr marL="342900" indent="-342900">
              <a:buFont typeface="Arial" panose="020B0604020202020204" pitchFamily="34" charset="0"/>
              <a:buChar char="•"/>
            </a:pPr>
            <a:r>
              <a:rPr lang="en-US" sz="1500" dirty="0"/>
              <a:t>Actively engaged in capacity building training and retraining in QI PDSA methodology. </a:t>
            </a:r>
          </a:p>
          <a:p>
            <a:pPr marL="342900" indent="-342900">
              <a:buFont typeface="Arial" panose="020B0604020202020204" pitchFamily="34" charset="0"/>
              <a:buChar char="•"/>
            </a:pPr>
            <a:r>
              <a:rPr lang="en-US" sz="1500" dirty="0"/>
              <a:t>Actively participates in Lab Data Days to integrate data insights into their workflows and enhance data-driven decision-making. </a:t>
            </a:r>
          </a:p>
          <a:p>
            <a:pPr marL="342900" indent="-342900">
              <a:buFont typeface="Arial" panose="020B0604020202020204" pitchFamily="34" charset="0"/>
              <a:buChar char="•"/>
            </a:pPr>
            <a:r>
              <a:rPr lang="en-US" sz="1500" dirty="0"/>
              <a:t>Conducts PDSA cycles, presents QIP proposals and outcomes. </a:t>
            </a:r>
          </a:p>
          <a:p>
            <a:pPr marL="342900" indent="-342900">
              <a:buFont typeface="Arial" panose="020B0604020202020204" pitchFamily="34" charset="0"/>
              <a:buChar char="•"/>
            </a:pPr>
            <a:r>
              <a:rPr lang="en-US" sz="1500" dirty="0"/>
              <a:t>Acts as subject matter experts in monthly CQM Advisory Committee meetings. </a:t>
            </a:r>
          </a:p>
          <a:p>
            <a:pPr marL="342900" indent="-342900">
              <a:buFont typeface="Arial" panose="020B0604020202020204" pitchFamily="34" charset="0"/>
              <a:buChar char="•"/>
            </a:pPr>
            <a:r>
              <a:rPr lang="en-US" sz="1500" dirty="0"/>
              <a:t>Leads QI and data-driven conversations with their internal CQM team and is engaged in planning and evaluation. </a:t>
            </a:r>
          </a:p>
          <a:p>
            <a:pPr marL="342900" indent="-342900">
              <a:buFont typeface="Arial" panose="020B0604020202020204" pitchFamily="34" charset="0"/>
              <a:buChar char="•"/>
            </a:pPr>
            <a:r>
              <a:rPr lang="en-US" sz="1500" dirty="0"/>
              <a:t> Routinely reviews performance measures and is accountable for entering current and consistent data for collection and reporting purposes.</a:t>
            </a:r>
          </a:p>
          <a:p>
            <a:pPr marL="342900" indent="-342900">
              <a:buFont typeface="Arial" panose="020B0604020202020204" pitchFamily="34" charset="0"/>
              <a:buChar char="•"/>
            </a:pPr>
            <a:r>
              <a:rPr lang="en-US" sz="1500" dirty="0"/>
              <a:t> Conducts consumer satisfaction surveys to measure the impact of the RWPA Program. </a:t>
            </a:r>
          </a:p>
          <a:p>
            <a:pPr marL="342900" indent="-342900">
              <a:buFont typeface="Arial" panose="020B0604020202020204" pitchFamily="34" charset="0"/>
              <a:buChar char="•"/>
            </a:pPr>
            <a:r>
              <a:rPr lang="en-US" sz="1500" dirty="0"/>
              <a:t>Meets contract deliverables.</a:t>
            </a:r>
          </a:p>
        </p:txBody>
      </p:sp>
      <p:pic>
        <p:nvPicPr>
          <p:cNvPr id="5" name="Graphic 4" descr="Handshake outline">
            <a:extLst>
              <a:ext uri="{FF2B5EF4-FFF2-40B4-BE49-F238E27FC236}">
                <a16:creationId xmlns:a16="http://schemas.microsoft.com/office/drawing/2014/main" id="{00F5D6BB-0FBA-22DD-80AC-8BC40C2EDF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5486" y="0"/>
            <a:ext cx="1023257" cy="1023257"/>
          </a:xfrm>
          <a:prstGeom prst="rect">
            <a:avLst/>
          </a:prstGeom>
        </p:spPr>
      </p:pic>
      <p:pic>
        <p:nvPicPr>
          <p:cNvPr id="7" name="Picture 6">
            <a:extLst>
              <a:ext uri="{FF2B5EF4-FFF2-40B4-BE49-F238E27FC236}">
                <a16:creationId xmlns:a16="http://schemas.microsoft.com/office/drawing/2014/main" id="{CD47ABE3-0275-52F7-08D2-F862A1A30DA9}"/>
              </a:ext>
            </a:extLst>
          </p:cNvPr>
          <p:cNvPicPr>
            <a:picLocks noChangeAspect="1"/>
          </p:cNvPicPr>
          <p:nvPr/>
        </p:nvPicPr>
        <p:blipFill>
          <a:blip r:embed="rId4"/>
          <a:stretch>
            <a:fillRect/>
          </a:stretch>
        </p:blipFill>
        <p:spPr>
          <a:xfrm>
            <a:off x="7077225" y="972414"/>
            <a:ext cx="3914771" cy="4913171"/>
          </a:xfrm>
          <a:prstGeom prst="rect">
            <a:avLst/>
          </a:prstGeom>
        </p:spPr>
      </p:pic>
    </p:spTree>
    <p:extLst>
      <p:ext uri="{BB962C8B-B14F-4D97-AF65-F5344CB8AC3E}">
        <p14:creationId xmlns:p14="http://schemas.microsoft.com/office/powerpoint/2010/main" val="1044315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028B1-5F06-3D2C-F7C7-E25EFBA75B67}"/>
              </a:ext>
            </a:extLst>
          </p:cNvPr>
          <p:cNvSpPr>
            <a:spLocks noGrp="1"/>
          </p:cNvSpPr>
          <p:nvPr>
            <p:ph type="ctrTitle"/>
          </p:nvPr>
        </p:nvSpPr>
        <p:spPr>
          <a:xfrm>
            <a:off x="422897" y="576263"/>
            <a:ext cx="5646541" cy="604837"/>
          </a:xfrm>
        </p:spPr>
        <p:txBody>
          <a:bodyPr>
            <a:normAutofit fontScale="90000"/>
          </a:bodyPr>
          <a:lstStyle/>
          <a:p>
            <a:r>
              <a:rPr lang="en-US" dirty="0"/>
              <a:t>Upcoming CQM Meetings</a:t>
            </a:r>
          </a:p>
        </p:txBody>
      </p:sp>
      <p:sp>
        <p:nvSpPr>
          <p:cNvPr id="3" name="Text Placeholder 2">
            <a:extLst>
              <a:ext uri="{FF2B5EF4-FFF2-40B4-BE49-F238E27FC236}">
                <a16:creationId xmlns:a16="http://schemas.microsoft.com/office/drawing/2014/main" id="{AC51656E-1140-424A-1027-474BC7E701C9}"/>
              </a:ext>
            </a:extLst>
          </p:cNvPr>
          <p:cNvSpPr>
            <a:spLocks noGrp="1"/>
          </p:cNvSpPr>
          <p:nvPr>
            <p:ph type="body" sz="quarter" idx="10"/>
          </p:nvPr>
        </p:nvSpPr>
        <p:spPr>
          <a:xfrm>
            <a:off x="395712" y="1317851"/>
            <a:ext cx="5673726" cy="4037919"/>
          </a:xfrm>
        </p:spPr>
        <p:txBody>
          <a:bodyPr>
            <a:normAutofit lnSpcReduction="10000"/>
          </a:bodyPr>
          <a:lstStyle/>
          <a:p>
            <a:pPr marL="342900" indent="-342900">
              <a:buFont typeface="Arial" panose="020B0604020202020204" pitchFamily="34" charset="0"/>
              <a:buChar char="•"/>
            </a:pPr>
            <a:r>
              <a:rPr lang="en-US" b="1" dirty="0"/>
              <a:t>Calendar invitations were sent in January: </a:t>
            </a:r>
            <a:r>
              <a:rPr lang="en-US" dirty="0"/>
              <a:t>Providers are encouraged to plan and consider any coverage needs. </a:t>
            </a:r>
          </a:p>
          <a:p>
            <a:pPr marL="342900" indent="-342900">
              <a:buFont typeface="Arial" panose="020B0604020202020204" pitchFamily="34" charset="0"/>
              <a:buChar char="•"/>
            </a:pPr>
            <a:r>
              <a:rPr lang="en-US" b="1" dirty="0"/>
              <a:t>Ongoing meetings:</a:t>
            </a:r>
            <a:r>
              <a:rPr lang="en-US" dirty="0"/>
              <a:t> These sessions will ensure everyone stays informed throughout the year, reducing confusion about upcoming tasks and expectations. </a:t>
            </a:r>
          </a:p>
          <a:p>
            <a:pPr marL="342900" indent="-342900">
              <a:buFont typeface="Arial" panose="020B0604020202020204" pitchFamily="34" charset="0"/>
              <a:buChar char="•"/>
            </a:pPr>
            <a:r>
              <a:rPr lang="en-US" b="1" dirty="0"/>
              <a:t>Forward invitations: </a:t>
            </a:r>
            <a:r>
              <a:rPr lang="en-US" dirty="0"/>
              <a:t>Please share these calendar invites with any new colleagues joining our committee meeting. </a:t>
            </a:r>
          </a:p>
        </p:txBody>
      </p:sp>
      <p:pic>
        <p:nvPicPr>
          <p:cNvPr id="4" name="Picture 3">
            <a:extLst>
              <a:ext uri="{FF2B5EF4-FFF2-40B4-BE49-F238E27FC236}">
                <a16:creationId xmlns:a16="http://schemas.microsoft.com/office/drawing/2014/main" id="{AF268ABC-EABC-345B-B603-48F2ECBF7253}"/>
              </a:ext>
            </a:extLst>
          </p:cNvPr>
          <p:cNvPicPr>
            <a:picLocks noChangeAspect="1"/>
          </p:cNvPicPr>
          <p:nvPr/>
        </p:nvPicPr>
        <p:blipFill>
          <a:blip r:embed="rId2"/>
          <a:srcRect r="2" b="3847"/>
          <a:stretch/>
        </p:blipFill>
        <p:spPr>
          <a:xfrm>
            <a:off x="6945027" y="330987"/>
            <a:ext cx="4101704" cy="5648898"/>
          </a:xfrm>
          <a:prstGeom prst="rect">
            <a:avLst/>
          </a:prstGeom>
          <a:effectLst/>
        </p:spPr>
      </p:pic>
    </p:spTree>
    <p:extLst>
      <p:ext uri="{BB962C8B-B14F-4D97-AF65-F5344CB8AC3E}">
        <p14:creationId xmlns:p14="http://schemas.microsoft.com/office/powerpoint/2010/main" val="3217265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lant in a pot">
            <a:extLst>
              <a:ext uri="{FF2B5EF4-FFF2-40B4-BE49-F238E27FC236}">
                <a16:creationId xmlns:a16="http://schemas.microsoft.com/office/drawing/2014/main" id="{86E0BB36-7BDD-D349-82E5-EF4C5EC28FC0}"/>
              </a:ext>
            </a:extLst>
          </p:cNvPr>
          <p:cNvPicPr>
            <a:picLocks noGrp="1" noChangeAspect="1"/>
          </p:cNvPicPr>
          <p:nvPr>
            <p:ph type="pic" sz="quarter" idx="13"/>
          </p:nvPr>
        </p:nvPicPr>
        <p:blipFill>
          <a:blip r:embed="rId3"/>
          <a:srcRect l="13" r="13"/>
          <a:stretch/>
        </p:blipFill>
        <p:spPr/>
      </p:pic>
      <p:pic>
        <p:nvPicPr>
          <p:cNvPr id="2" name="Picture 1">
            <a:extLst>
              <a:ext uri="{FF2B5EF4-FFF2-40B4-BE49-F238E27FC236}">
                <a16:creationId xmlns:a16="http://schemas.microsoft.com/office/drawing/2014/main" id="{B893C611-D207-2876-B6C3-FCB67CFC83E2}"/>
              </a:ext>
            </a:extLst>
          </p:cNvPr>
          <p:cNvPicPr>
            <a:picLocks noChangeAspect="1"/>
          </p:cNvPicPr>
          <p:nvPr/>
        </p:nvPicPr>
        <p:blipFill>
          <a:blip r:embed="rId4"/>
          <a:stretch>
            <a:fillRect/>
          </a:stretch>
        </p:blipFill>
        <p:spPr>
          <a:xfrm>
            <a:off x="357612" y="836385"/>
            <a:ext cx="5853312" cy="4737100"/>
          </a:xfrm>
          <a:prstGeom prst="rect">
            <a:avLst/>
          </a:prstGeom>
        </p:spPr>
      </p:pic>
      <p:pic>
        <p:nvPicPr>
          <p:cNvPr id="3" name="Picture 2" descr="Welcome to Clark County, NV - Home">
            <a:extLst>
              <a:ext uri="{FF2B5EF4-FFF2-40B4-BE49-F238E27FC236}">
                <a16:creationId xmlns:a16="http://schemas.microsoft.com/office/drawing/2014/main" id="{AA155650-24A0-D7BF-E064-A144F42767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8012" y="5217460"/>
            <a:ext cx="878539" cy="87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960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A76E30-55FD-8754-F532-4A1FF8B9DB9B}"/>
              </a:ext>
            </a:extLst>
          </p:cNvPr>
          <p:cNvPicPr>
            <a:picLocks noChangeAspect="1"/>
          </p:cNvPicPr>
          <p:nvPr/>
        </p:nvPicPr>
        <p:blipFill>
          <a:blip r:embed="rId3"/>
          <a:stretch>
            <a:fillRect/>
          </a:stretch>
        </p:blipFill>
        <p:spPr>
          <a:xfrm>
            <a:off x="1121643" y="712916"/>
            <a:ext cx="9948714" cy="2392261"/>
          </a:xfrm>
          <a:prstGeom prst="rect">
            <a:avLst/>
          </a:prstGeom>
        </p:spPr>
      </p:pic>
      <p:pic>
        <p:nvPicPr>
          <p:cNvPr id="2050" name="Picture 2">
            <a:extLst>
              <a:ext uri="{FF2B5EF4-FFF2-40B4-BE49-F238E27FC236}">
                <a16:creationId xmlns:a16="http://schemas.microsoft.com/office/drawing/2014/main" id="{F3B6845D-8EAB-F96E-3FE5-E7A07FCA9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446" y="3429000"/>
            <a:ext cx="8711908" cy="218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60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56">
            <a:extLst>
              <a:ext uri="{FF2B5EF4-FFF2-40B4-BE49-F238E27FC236}">
                <a16:creationId xmlns:a16="http://schemas.microsoft.com/office/drawing/2014/main" id="{3AD3E7BF-95F0-4890-B876-52C9DE106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9" name="Rectangle 58">
            <a:extLst>
              <a:ext uri="{FF2B5EF4-FFF2-40B4-BE49-F238E27FC236}">
                <a16:creationId xmlns:a16="http://schemas.microsoft.com/office/drawing/2014/main" id="{4375F60C-517D-4ED3-9208-8FDB388B7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1" name="Rectangle 60">
            <a:extLst>
              <a:ext uri="{FF2B5EF4-FFF2-40B4-BE49-F238E27FC236}">
                <a16:creationId xmlns:a16="http://schemas.microsoft.com/office/drawing/2014/main" id="{CCCDA8AF-700B-441C-8497-3E70134A8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B15832-3B88-48CF-8043-95E6A4907870}"/>
              </a:ext>
            </a:extLst>
          </p:cNvPr>
          <p:cNvSpPr>
            <a:spLocks noGrp="1"/>
          </p:cNvSpPr>
          <p:nvPr>
            <p:ph type="title"/>
          </p:nvPr>
        </p:nvSpPr>
        <p:spPr>
          <a:xfrm>
            <a:off x="695815" y="539496"/>
            <a:ext cx="5020622" cy="3157012"/>
          </a:xfrm>
        </p:spPr>
        <p:txBody>
          <a:bodyPr vert="horz" lIns="91440" tIns="45720" rIns="91440" bIns="45720" rtlCol="0" anchor="t">
            <a:normAutofit/>
          </a:bodyPr>
          <a:lstStyle/>
          <a:p>
            <a:r>
              <a:rPr lang="en-US" sz="4800" dirty="0">
                <a:solidFill>
                  <a:schemeClr val="tx1"/>
                </a:solidFill>
              </a:rPr>
              <a:t>CQM Learning Portal Resources</a:t>
            </a:r>
          </a:p>
        </p:txBody>
      </p:sp>
      <p:sp>
        <p:nvSpPr>
          <p:cNvPr id="11" name="TextBox 10">
            <a:extLst>
              <a:ext uri="{FF2B5EF4-FFF2-40B4-BE49-F238E27FC236}">
                <a16:creationId xmlns:a16="http://schemas.microsoft.com/office/drawing/2014/main" id="{D636DA26-596F-CCE3-105B-51CC41B2AFF2}"/>
              </a:ext>
            </a:extLst>
          </p:cNvPr>
          <p:cNvSpPr txBox="1"/>
          <p:nvPr/>
        </p:nvSpPr>
        <p:spPr>
          <a:xfrm>
            <a:off x="6003984" y="539495"/>
            <a:ext cx="4956417" cy="3157011"/>
          </a:xfrm>
          <a:prstGeom prst="rect">
            <a:avLst/>
          </a:prstGeom>
        </p:spPr>
        <p:txBody>
          <a:bodyPr vert="horz" lIns="91440" tIns="45720" rIns="91440" bIns="45720" rtlCol="0" anchor="t">
            <a:normAutofit/>
          </a:bodyPr>
          <a:lstStyle/>
          <a:p>
            <a:pPr marL="285750" indent="-228600">
              <a:lnSpc>
                <a:spcPts val="2800"/>
              </a:lnSpc>
              <a:spcAft>
                <a:spcPts val="600"/>
              </a:spcAft>
              <a:buClr>
                <a:schemeClr val="accent2"/>
              </a:buClr>
              <a:buFont typeface="Wingdings 2" panose="05020102010507070707" pitchFamily="18" charset="2"/>
              <a:buChar char=""/>
            </a:pPr>
            <a:r>
              <a:rPr lang="en-US" dirty="0"/>
              <a:t>Under 3 minutes</a:t>
            </a:r>
          </a:p>
          <a:p>
            <a:pPr marL="285750" indent="-228600">
              <a:lnSpc>
                <a:spcPts val="2800"/>
              </a:lnSpc>
              <a:spcAft>
                <a:spcPts val="600"/>
              </a:spcAft>
              <a:buClr>
                <a:schemeClr val="accent2"/>
              </a:buClr>
              <a:buFont typeface="Wingdings 2" panose="05020102010507070707" pitchFamily="18" charset="2"/>
              <a:buChar char=""/>
            </a:pPr>
            <a:r>
              <a:rPr lang="en-US" dirty="0"/>
              <a:t>Accessible on the LVTGA website</a:t>
            </a:r>
          </a:p>
          <a:p>
            <a:pPr marL="285750" indent="-228600">
              <a:lnSpc>
                <a:spcPts val="2800"/>
              </a:lnSpc>
              <a:spcAft>
                <a:spcPts val="600"/>
              </a:spcAft>
              <a:buClr>
                <a:schemeClr val="accent2"/>
              </a:buClr>
              <a:buFont typeface="Wingdings 2" panose="05020102010507070707" pitchFamily="18" charset="2"/>
              <a:buChar char=""/>
            </a:pPr>
            <a:r>
              <a:rPr lang="en-US" dirty="0"/>
              <a:t>Correspond to PDSA Form &amp; CQM QIP Projects</a:t>
            </a:r>
          </a:p>
          <a:p>
            <a:pPr marL="285750" indent="-228600">
              <a:lnSpc>
                <a:spcPts val="2800"/>
              </a:lnSpc>
              <a:spcAft>
                <a:spcPts val="600"/>
              </a:spcAft>
              <a:buClr>
                <a:schemeClr val="accent2"/>
              </a:buClr>
              <a:buFont typeface="Wingdings 2" panose="05020102010507070707" pitchFamily="18" charset="2"/>
              <a:buChar char=""/>
            </a:pPr>
            <a:r>
              <a:rPr lang="en-US" dirty="0"/>
              <a:t>Capacity Building</a:t>
            </a:r>
          </a:p>
          <a:p>
            <a:pPr marL="285750" indent="-228600">
              <a:lnSpc>
                <a:spcPts val="2800"/>
              </a:lnSpc>
              <a:spcAft>
                <a:spcPts val="600"/>
              </a:spcAft>
              <a:buClr>
                <a:schemeClr val="accent2"/>
              </a:buClr>
              <a:buFont typeface="Wingdings 2" panose="05020102010507070707" pitchFamily="18" charset="2"/>
              <a:buChar char=""/>
            </a:pPr>
            <a:endParaRPr lang="en-US" dirty="0"/>
          </a:p>
        </p:txBody>
      </p:sp>
      <p:sp>
        <p:nvSpPr>
          <p:cNvPr id="33" name="Slide Number Placeholder 32">
            <a:extLst>
              <a:ext uri="{FF2B5EF4-FFF2-40B4-BE49-F238E27FC236}">
                <a16:creationId xmlns:a16="http://schemas.microsoft.com/office/drawing/2014/main" id="{EC64CEEC-83BF-60C7-B00E-F2DE1BC02BC2}"/>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pPr>
            <a:fld id="{3A4F6043-7A67-491B-98BC-F933DED7226D}" type="slidenum">
              <a:rPr lang="en-US" smtClean="0"/>
              <a:pPr>
                <a:spcAft>
                  <a:spcPts val="600"/>
                </a:spcAft>
              </a:pPr>
              <a:t>9</a:t>
            </a:fld>
            <a:endParaRPr lang="en-US"/>
          </a:p>
        </p:txBody>
      </p:sp>
      <p:sp>
        <p:nvSpPr>
          <p:cNvPr id="63" name="Rectangle 62">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86" y="3875254"/>
            <a:ext cx="471569" cy="2302922"/>
          </a:xfrm>
          <a:prstGeom prst="rect">
            <a:avLst/>
          </a:prstGeom>
          <a:solidFill>
            <a:srgbClr val="3E94F9">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8" name="Content Placeholder 7">
            <a:extLst>
              <a:ext uri="{FF2B5EF4-FFF2-40B4-BE49-F238E27FC236}">
                <a16:creationId xmlns:a16="http://schemas.microsoft.com/office/drawing/2014/main" id="{9E929880-BC65-A63D-2BDA-906D2E8EFFBA}"/>
              </a:ext>
            </a:extLst>
          </p:cNvPr>
          <p:cNvPicPr>
            <a:picLocks noGrp="1" noChangeAspect="1"/>
          </p:cNvPicPr>
          <p:nvPr>
            <p:ph sz="half" idx="2"/>
          </p:nvPr>
        </p:nvPicPr>
        <p:blipFill>
          <a:blip r:embed="rId3"/>
          <a:srcRect l="11012" r="1" b="1"/>
          <a:stretch/>
        </p:blipFill>
        <p:spPr>
          <a:xfrm>
            <a:off x="4214614" y="3891354"/>
            <a:ext cx="3641569" cy="2295599"/>
          </a:xfrm>
          <a:prstGeom prst="rect">
            <a:avLst/>
          </a:prstGeom>
        </p:spPr>
      </p:pic>
      <p:cxnSp>
        <p:nvCxnSpPr>
          <p:cNvPr id="65" name="Straight Connector 64">
            <a:extLst>
              <a:ext uri="{FF2B5EF4-FFF2-40B4-BE49-F238E27FC236}">
                <a16:creationId xmlns:a16="http://schemas.microsoft.com/office/drawing/2014/main" id="{4DB421B5-4A7C-4931-BC10-C2CD4A6239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3E94F9"/>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6866015-D727-4629-9F07-8D5433FC7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3E94F9"/>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A5C1696-CDDA-08FF-3D2C-9DBCDE615B73}"/>
              </a:ext>
            </a:extLst>
          </p:cNvPr>
          <p:cNvPicPr>
            <a:picLocks noChangeAspect="1"/>
          </p:cNvPicPr>
          <p:nvPr/>
        </p:nvPicPr>
        <p:blipFill>
          <a:blip r:embed="rId4"/>
          <a:stretch>
            <a:fillRect/>
          </a:stretch>
        </p:blipFill>
        <p:spPr>
          <a:xfrm>
            <a:off x="87574" y="3905176"/>
            <a:ext cx="4017905" cy="2237515"/>
          </a:xfrm>
          <a:prstGeom prst="rect">
            <a:avLst/>
          </a:prstGeom>
        </p:spPr>
      </p:pic>
      <p:pic>
        <p:nvPicPr>
          <p:cNvPr id="19" name="Picture 18">
            <a:extLst>
              <a:ext uri="{FF2B5EF4-FFF2-40B4-BE49-F238E27FC236}">
                <a16:creationId xmlns:a16="http://schemas.microsoft.com/office/drawing/2014/main" id="{45F6EB22-D55D-5A0E-B642-1E74164B648F}"/>
              </a:ext>
            </a:extLst>
          </p:cNvPr>
          <p:cNvPicPr>
            <a:picLocks noChangeAspect="1"/>
          </p:cNvPicPr>
          <p:nvPr/>
        </p:nvPicPr>
        <p:blipFill>
          <a:blip r:embed="rId5"/>
          <a:stretch>
            <a:fillRect/>
          </a:stretch>
        </p:blipFill>
        <p:spPr>
          <a:xfrm>
            <a:off x="7965317" y="3967693"/>
            <a:ext cx="4049297" cy="2228082"/>
          </a:xfrm>
          <a:prstGeom prst="rect">
            <a:avLst/>
          </a:prstGeom>
        </p:spPr>
      </p:pic>
    </p:spTree>
    <p:extLst>
      <p:ext uri="{BB962C8B-B14F-4D97-AF65-F5344CB8AC3E}">
        <p14:creationId xmlns:p14="http://schemas.microsoft.com/office/powerpoint/2010/main" val="2897687745"/>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665E41-66EB-401D-940D-8E7024721BE5}">
  <ds:schemaRefs>
    <ds:schemaRef ds:uri="http://schemas.microsoft.com/sharepoint/v3/contenttype/forms"/>
  </ds:schemaRefs>
</ds:datastoreItem>
</file>

<file path=customXml/itemProps2.xml><?xml version="1.0" encoding="utf-8"?>
<ds:datastoreItem xmlns:ds="http://schemas.openxmlformats.org/officeDocument/2006/customXml" ds:itemID="{E3B37DAF-AFAF-4561-A80B-C76198EBD31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{E62E7E70-D5D8-4E67-B580-B27FF74EC6B6}tf67338807_win32</Template>
  <TotalTime>907</TotalTime>
  <Words>468</Words>
  <Application>Microsoft Office PowerPoint</Application>
  <PresentationFormat>Widescreen</PresentationFormat>
  <Paragraphs>58</Paragraphs>
  <Slides>11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Courier New</vt:lpstr>
      <vt:lpstr>Dante</vt:lpstr>
      <vt:lpstr>Dante (Headings)2</vt:lpstr>
      <vt:lpstr>Helvetica Neue Medium</vt:lpstr>
      <vt:lpstr>Poppins</vt:lpstr>
      <vt:lpstr>Wingdings 2</vt:lpstr>
      <vt:lpstr>OffsetVTI</vt:lpstr>
      <vt:lpstr>LVTGA Ryan White HIV/AIDS Program (RWPA) Clinical Quality Management Committee Meeting 3/25/2025 Jessica Rios</vt:lpstr>
      <vt:lpstr>Agenda</vt:lpstr>
      <vt:lpstr>PowerPoint Presentation</vt:lpstr>
      <vt:lpstr>The intent of this report is to show you if clients who received a funded services were marked “not eligible” at the time. The reason why we want to know who these clients are is because if there is a service they received, we want to make sure it is reported on the RSR. This custom report was created for you to regularly inspect and verify the accuracy of how your clients are being reported.  Once you open your report, you will see a service provider information of clients they served and the service category and subservice in question. </vt:lpstr>
      <vt:lpstr>Providers’ Roles &amp; Responsibilities</vt:lpstr>
      <vt:lpstr>Upcoming CQM Meetings</vt:lpstr>
      <vt:lpstr>PowerPoint Presentation</vt:lpstr>
      <vt:lpstr>PowerPoint Presentation</vt:lpstr>
      <vt:lpstr>CQM Learning Portal Resources</vt:lpstr>
      <vt:lpstr>CQM Learning Portal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LVTGA Ryan White HIV/AIDS Program (RWPA) Clinical Quality Management Committee Meeting 3/25/2025 Jessica Rios</dc:title>
  <dc:creator>Jessica Rios</dc:creator>
  <cp:lastModifiedBy>Jessica Rios</cp:lastModifiedBy>
  <cp:revision>4</cp:revision>
  <dcterms:created xsi:type="dcterms:W3CDTF">2025-03-11T20:22:31Z</dcterms:created>
  <dcterms:modified xsi:type="dcterms:W3CDTF">2025-03-25T21:44:57Z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